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4"/>
  </p:sldMasterIdLst>
  <p:notesMasterIdLst>
    <p:notesMasterId r:id="rId53"/>
  </p:notesMasterIdLst>
  <p:handoutMasterIdLst>
    <p:handoutMasterId r:id="rId54"/>
  </p:handoutMasterIdLst>
  <p:sldIdLst>
    <p:sldId id="265" r:id="rId5"/>
    <p:sldId id="261" r:id="rId6"/>
    <p:sldId id="448" r:id="rId7"/>
    <p:sldId id="450" r:id="rId8"/>
    <p:sldId id="833" r:id="rId9"/>
    <p:sldId id="821" r:id="rId10"/>
    <p:sldId id="393" r:id="rId11"/>
    <p:sldId id="439" r:id="rId12"/>
    <p:sldId id="440" r:id="rId13"/>
    <p:sldId id="807" r:id="rId14"/>
    <p:sldId id="831" r:id="rId15"/>
    <p:sldId id="779" r:id="rId16"/>
    <p:sldId id="775" r:id="rId17"/>
    <p:sldId id="839" r:id="rId18"/>
    <p:sldId id="441" r:id="rId19"/>
    <p:sldId id="442" r:id="rId20"/>
    <p:sldId id="443" r:id="rId21"/>
    <p:sldId id="444" r:id="rId22"/>
    <p:sldId id="445" r:id="rId23"/>
    <p:sldId id="446" r:id="rId24"/>
    <p:sldId id="447" r:id="rId25"/>
    <p:sldId id="397" r:id="rId26"/>
    <p:sldId id="398" r:id="rId27"/>
    <p:sldId id="399" r:id="rId28"/>
    <p:sldId id="400" r:id="rId29"/>
    <p:sldId id="402" r:id="rId30"/>
    <p:sldId id="404" r:id="rId31"/>
    <p:sldId id="407" r:id="rId32"/>
    <p:sldId id="405" r:id="rId33"/>
    <p:sldId id="408" r:id="rId34"/>
    <p:sldId id="409" r:id="rId35"/>
    <p:sldId id="410" r:id="rId36"/>
    <p:sldId id="411" r:id="rId37"/>
    <p:sldId id="412" r:id="rId38"/>
    <p:sldId id="413" r:id="rId39"/>
    <p:sldId id="417" r:id="rId40"/>
    <p:sldId id="834" r:id="rId41"/>
    <p:sldId id="835" r:id="rId42"/>
    <p:sldId id="836" r:id="rId43"/>
    <p:sldId id="837" r:id="rId44"/>
    <p:sldId id="838" r:id="rId45"/>
    <p:sldId id="429" r:id="rId46"/>
    <p:sldId id="430" r:id="rId47"/>
    <p:sldId id="431" r:id="rId48"/>
    <p:sldId id="432" r:id="rId49"/>
    <p:sldId id="433" r:id="rId50"/>
    <p:sldId id="435" r:id="rId51"/>
    <p:sldId id="434" r:id="rId52"/>
  </p:sldIdLst>
  <p:sldSz cx="12192000" cy="6858000"/>
  <p:notesSz cx="6934200" cy="9220200"/>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cademic Tablet" initials="AT" lastIdx="1" clrIdx="0"/>
  <p:cmAuthor id="1" name="Clarity" initials="C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91C8D7"/>
    <a:srgbClr val="ED1B2F"/>
    <a:srgbClr val="8C8C8C"/>
    <a:srgbClr val="E43029"/>
    <a:srgbClr val="FF0000"/>
    <a:srgbClr val="698335"/>
    <a:srgbClr val="DFF1CB"/>
    <a:srgbClr val="EF5F5F"/>
    <a:srgbClr val="E6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5" autoAdjust="0"/>
    <p:restoredTop sz="74333" autoAdjust="0"/>
  </p:normalViewPr>
  <p:slideViewPr>
    <p:cSldViewPr>
      <p:cViewPr varScale="1">
        <p:scale>
          <a:sx n="75" d="100"/>
          <a:sy n="75" d="100"/>
        </p:scale>
        <p:origin x="187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1" d="100"/>
          <a:sy n="51" d="100"/>
        </p:scale>
        <p:origin x="1632" y="24"/>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1"/>
            <a:ext cx="3005121" cy="46040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defRPr sz="1100"/>
            </a:lvl1pPr>
          </a:lstStyle>
          <a:p>
            <a:endParaRPr lang="en-US"/>
          </a:p>
        </p:txBody>
      </p:sp>
      <p:sp>
        <p:nvSpPr>
          <p:cNvPr id="70659" name="Rectangle 3"/>
          <p:cNvSpPr>
            <a:spLocks noGrp="1" noChangeArrowheads="1"/>
          </p:cNvSpPr>
          <p:nvPr>
            <p:ph type="dt" sz="quarter" idx="1"/>
          </p:nvPr>
        </p:nvSpPr>
        <p:spPr bwMode="auto">
          <a:xfrm>
            <a:off x="3927574" y="1"/>
            <a:ext cx="3005121" cy="46040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a:defRPr sz="1100"/>
            </a:lvl1pPr>
          </a:lstStyle>
          <a:p>
            <a:endParaRPr lang="en-US"/>
          </a:p>
        </p:txBody>
      </p:sp>
      <p:sp>
        <p:nvSpPr>
          <p:cNvPr id="70660" name="Rectangle 4"/>
          <p:cNvSpPr>
            <a:spLocks noGrp="1" noChangeArrowheads="1"/>
          </p:cNvSpPr>
          <p:nvPr>
            <p:ph type="ftr" sz="quarter" idx="2"/>
          </p:nvPr>
        </p:nvSpPr>
        <p:spPr bwMode="auto">
          <a:xfrm>
            <a:off x="0" y="8758276"/>
            <a:ext cx="3005121" cy="46040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defRPr sz="1100"/>
            </a:lvl1pPr>
          </a:lstStyle>
          <a:p>
            <a:endParaRPr lang="en-US"/>
          </a:p>
        </p:txBody>
      </p:sp>
      <p:sp>
        <p:nvSpPr>
          <p:cNvPr id="70661" name="Rectangle 5"/>
          <p:cNvSpPr>
            <a:spLocks noGrp="1" noChangeArrowheads="1"/>
          </p:cNvSpPr>
          <p:nvPr>
            <p:ph type="sldNum" sz="quarter" idx="3"/>
          </p:nvPr>
        </p:nvSpPr>
        <p:spPr bwMode="auto">
          <a:xfrm>
            <a:off x="3927574" y="8758276"/>
            <a:ext cx="3005121" cy="46040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a:defRPr sz="1100"/>
            </a:lvl1pPr>
          </a:lstStyle>
          <a:p>
            <a:fld id="{DD28354E-E48C-49CC-8370-7D038345486C}" type="slidenum">
              <a:rPr lang="en-US"/>
              <a:pPr/>
              <a:t>‹#›</a:t>
            </a:fld>
            <a:endParaRPr lang="en-US"/>
          </a:p>
        </p:txBody>
      </p:sp>
    </p:spTree>
    <p:extLst>
      <p:ext uri="{BB962C8B-B14F-4D97-AF65-F5344CB8AC3E}">
        <p14:creationId xmlns:p14="http://schemas.microsoft.com/office/powerpoint/2010/main" val="4090384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1"/>
            <a:ext cx="3005121" cy="46040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186">
              <a:defRPr sz="1200"/>
            </a:lvl1pPr>
          </a:lstStyle>
          <a:p>
            <a:endParaRPr lang="en-US"/>
          </a:p>
        </p:txBody>
      </p:sp>
      <p:sp>
        <p:nvSpPr>
          <p:cNvPr id="31747" name="Rectangle 3"/>
          <p:cNvSpPr>
            <a:spLocks noGrp="1" noChangeArrowheads="1"/>
          </p:cNvSpPr>
          <p:nvPr>
            <p:ph type="dt" idx="1"/>
          </p:nvPr>
        </p:nvSpPr>
        <p:spPr bwMode="auto">
          <a:xfrm>
            <a:off x="3927574" y="1"/>
            <a:ext cx="3005121" cy="46040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186">
              <a:defRPr sz="1200"/>
            </a:lvl1pPr>
          </a:lstStyle>
          <a:p>
            <a:endParaRPr lang="en-US"/>
          </a:p>
        </p:txBody>
      </p:sp>
      <p:sp>
        <p:nvSpPr>
          <p:cNvPr id="31748" name="Rectangle 4"/>
          <p:cNvSpPr>
            <a:spLocks noGrp="1" noRot="1" noChangeAspect="1" noChangeArrowheads="1" noTextEdit="1"/>
          </p:cNvSpPr>
          <p:nvPr>
            <p:ph type="sldImg" idx="2"/>
          </p:nvPr>
        </p:nvSpPr>
        <p:spPr bwMode="auto">
          <a:xfrm>
            <a:off x="393700" y="692150"/>
            <a:ext cx="6146800" cy="3457575"/>
          </a:xfrm>
          <a:prstGeom prst="rect">
            <a:avLst/>
          </a:prstGeom>
          <a:noFill/>
          <a:ln w="9525">
            <a:solidFill>
              <a:srgbClr val="000000"/>
            </a:solidFill>
            <a:miter lim="800000"/>
            <a:headEnd/>
            <a:tailEnd/>
          </a:ln>
          <a:effectLst/>
        </p:spPr>
      </p:sp>
      <p:sp>
        <p:nvSpPr>
          <p:cNvPr id="31749" name="Rectangle 5"/>
          <p:cNvSpPr>
            <a:spLocks noGrp="1" noChangeArrowheads="1"/>
          </p:cNvSpPr>
          <p:nvPr>
            <p:ph type="body" sz="quarter" idx="3"/>
          </p:nvPr>
        </p:nvSpPr>
        <p:spPr bwMode="auto">
          <a:xfrm>
            <a:off x="693722" y="4379901"/>
            <a:ext cx="5546758" cy="41481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750" name="Rectangle 6"/>
          <p:cNvSpPr>
            <a:spLocks noGrp="1" noChangeArrowheads="1"/>
          </p:cNvSpPr>
          <p:nvPr>
            <p:ph type="ftr" sz="quarter" idx="4"/>
          </p:nvPr>
        </p:nvSpPr>
        <p:spPr bwMode="auto">
          <a:xfrm>
            <a:off x="0" y="8758276"/>
            <a:ext cx="3005121" cy="46040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186">
              <a:defRPr sz="1200"/>
            </a:lvl1pPr>
          </a:lstStyle>
          <a:p>
            <a:endParaRPr lang="en-US"/>
          </a:p>
        </p:txBody>
      </p:sp>
      <p:sp>
        <p:nvSpPr>
          <p:cNvPr id="31751" name="Rectangle 7"/>
          <p:cNvSpPr>
            <a:spLocks noGrp="1" noChangeArrowheads="1"/>
          </p:cNvSpPr>
          <p:nvPr>
            <p:ph type="sldNum" sz="quarter" idx="5"/>
          </p:nvPr>
        </p:nvSpPr>
        <p:spPr bwMode="auto">
          <a:xfrm>
            <a:off x="3927574" y="8758276"/>
            <a:ext cx="3005121" cy="46040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186">
              <a:defRPr sz="1200"/>
            </a:lvl1pPr>
          </a:lstStyle>
          <a:p>
            <a:fld id="{87F161E8-846D-4747-B53A-F633A57CCB41}" type="slidenum">
              <a:rPr lang="en-US"/>
              <a:pPr/>
              <a:t>‹#›</a:t>
            </a:fld>
            <a:endParaRPr lang="en-US"/>
          </a:p>
        </p:txBody>
      </p:sp>
    </p:spTree>
    <p:extLst>
      <p:ext uri="{BB962C8B-B14F-4D97-AF65-F5344CB8AC3E}">
        <p14:creationId xmlns:p14="http://schemas.microsoft.com/office/powerpoint/2010/main" val="32390111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B637-8CF9-2282-9D6F-0D610438C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2585E-76E8-7AA7-60C6-3F654DD12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E2171-30F2-5FF9-8E22-3A9B3A2B28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810B53-E95C-FA28-9F95-0D3A7F0DECE4}"/>
              </a:ext>
            </a:extLst>
          </p:cNvPr>
          <p:cNvSpPr>
            <a:spLocks noGrp="1"/>
          </p:cNvSpPr>
          <p:nvPr>
            <p:ph type="sldNum" sz="quarter" idx="10"/>
          </p:nvPr>
        </p:nvSpPr>
        <p:spPr/>
        <p:txBody>
          <a:bodyPr/>
          <a:lstStyle/>
          <a:p>
            <a:fld id="{AE6EF5E0-C2FA-5142-86EE-14490FC049AF}"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544677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944176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401916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26</a:t>
            </a:fld>
            <a:endParaRPr lang="en-US"/>
          </a:p>
        </p:txBody>
      </p:sp>
    </p:spTree>
    <p:extLst>
      <p:ext uri="{BB962C8B-B14F-4D97-AF65-F5344CB8AC3E}">
        <p14:creationId xmlns:p14="http://schemas.microsoft.com/office/powerpoint/2010/main" val="181254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46367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35872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A7DEB1-D7C8-3B49-8A71-75AFCE089D88}" type="slidenum">
              <a:rPr lang="en-US" smtClean="0"/>
              <a:t>29</a:t>
            </a:fld>
            <a:endParaRPr lang="en-US"/>
          </a:p>
        </p:txBody>
      </p:sp>
    </p:spTree>
    <p:extLst>
      <p:ext uri="{BB962C8B-B14F-4D97-AF65-F5344CB8AC3E}">
        <p14:creationId xmlns:p14="http://schemas.microsoft.com/office/powerpoint/2010/main" val="2334161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360115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2590953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1601069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CA" dirty="0"/>
          </a:p>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267146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400544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34</a:t>
            </a:fld>
            <a:endParaRPr lang="en-US"/>
          </a:p>
        </p:txBody>
      </p:sp>
    </p:spTree>
    <p:extLst>
      <p:ext uri="{BB962C8B-B14F-4D97-AF65-F5344CB8AC3E}">
        <p14:creationId xmlns:p14="http://schemas.microsoft.com/office/powerpoint/2010/main" val="697483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398171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27555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39</a:t>
            </a:fld>
            <a:endParaRPr lang="en-US"/>
          </a:p>
        </p:txBody>
      </p:sp>
    </p:spTree>
    <p:extLst>
      <p:ext uri="{BB962C8B-B14F-4D97-AF65-F5344CB8AC3E}">
        <p14:creationId xmlns:p14="http://schemas.microsoft.com/office/powerpoint/2010/main" val="3007326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40</a:t>
            </a:fld>
            <a:endParaRPr lang="en-US"/>
          </a:p>
        </p:txBody>
      </p:sp>
    </p:spTree>
    <p:extLst>
      <p:ext uri="{BB962C8B-B14F-4D97-AF65-F5344CB8AC3E}">
        <p14:creationId xmlns:p14="http://schemas.microsoft.com/office/powerpoint/2010/main" val="2836337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41</a:t>
            </a:fld>
            <a:endParaRPr lang="en-US"/>
          </a:p>
        </p:txBody>
      </p:sp>
    </p:spTree>
    <p:extLst>
      <p:ext uri="{BB962C8B-B14F-4D97-AF65-F5344CB8AC3E}">
        <p14:creationId xmlns:p14="http://schemas.microsoft.com/office/powerpoint/2010/main" val="990971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42</a:t>
            </a:fld>
            <a:endParaRPr lang="en-US"/>
          </a:p>
        </p:txBody>
      </p:sp>
    </p:spTree>
    <p:extLst>
      <p:ext uri="{BB962C8B-B14F-4D97-AF65-F5344CB8AC3E}">
        <p14:creationId xmlns:p14="http://schemas.microsoft.com/office/powerpoint/2010/main" val="3226247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3668402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405719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270021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8</a:t>
            </a:fld>
            <a:endParaRPr lang="en-US"/>
          </a:p>
        </p:txBody>
      </p:sp>
    </p:spTree>
    <p:extLst>
      <p:ext uri="{BB962C8B-B14F-4D97-AF65-F5344CB8AC3E}">
        <p14:creationId xmlns:p14="http://schemas.microsoft.com/office/powerpoint/2010/main" val="4221562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47</a:t>
            </a:fld>
            <a:endParaRPr lang="en-US"/>
          </a:p>
        </p:txBody>
      </p:sp>
    </p:spTree>
    <p:extLst>
      <p:ext uri="{BB962C8B-B14F-4D97-AF65-F5344CB8AC3E}">
        <p14:creationId xmlns:p14="http://schemas.microsoft.com/office/powerpoint/2010/main" val="86967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F161E8-846D-4747-B53A-F633A57CCB41}" type="slidenum">
              <a:rPr lang="en-US" smtClean="0"/>
              <a:pPr/>
              <a:t>9</a:t>
            </a:fld>
            <a:endParaRPr lang="en-US"/>
          </a:p>
        </p:txBody>
      </p:sp>
    </p:spTree>
    <p:extLst>
      <p:ext uri="{BB962C8B-B14F-4D97-AF65-F5344CB8AC3E}">
        <p14:creationId xmlns:p14="http://schemas.microsoft.com/office/powerpoint/2010/main" val="381520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4E123F2A-0658-190C-F5EE-2494ED3F2603}"/>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5F9DF613-0508-330C-33EA-5AFA91D830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4036" name="Date Placeholder 3">
            <a:extLst>
              <a:ext uri="{FF2B5EF4-FFF2-40B4-BE49-F238E27FC236}">
                <a16:creationId xmlns:a16="http://schemas.microsoft.com/office/drawing/2014/main" id="{08CC61E3-7401-01AC-78F0-A32C818E755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5B8F130-D325-A040-8D70-84A1D5E89C61}" type="datetime1">
              <a:rPr lang="en-US" altLang="en-US" sz="1300" b="0" smtClean="0">
                <a:latin typeface="Times New Roman" panose="02020603050405020304" pitchFamily="18" charset="0"/>
              </a:rPr>
              <a:pPr/>
              <a:t>10/14/24</a:t>
            </a:fld>
            <a:endParaRPr lang="en-US" altLang="en-US" sz="1300" b="0">
              <a:latin typeface="Times New Roman" panose="02020603050405020304" pitchFamily="18" charset="0"/>
            </a:endParaRPr>
          </a:p>
        </p:txBody>
      </p:sp>
      <p:sp>
        <p:nvSpPr>
          <p:cNvPr id="44037" name="Slide Number Placeholder 4">
            <a:extLst>
              <a:ext uri="{FF2B5EF4-FFF2-40B4-BE49-F238E27FC236}">
                <a16:creationId xmlns:a16="http://schemas.microsoft.com/office/drawing/2014/main" id="{CB359EA0-CAD8-BEAA-FFE7-2D71003BD1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4949D3B0-52D1-844F-BFA4-F67D684F7539}" type="slidenum">
              <a:rPr lang="en-US" altLang="ar-SA" sz="1300" b="0">
                <a:latin typeface="Times New Roman" panose="02020603050405020304" pitchFamily="18" charset="0"/>
              </a:rPr>
              <a:pPr/>
              <a:t>11</a:t>
            </a:fld>
            <a:endParaRPr lang="en-US" altLang="ar-SA" sz="1300" b="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63F3-6F0C-D8A8-5188-2F4F83D36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F87AB-A7F0-ABBD-A55E-CEA674130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B2326-C376-0C4A-89BD-5F74748FC0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1D878D-A6EC-E887-2EBC-DE91B05C61D7}"/>
              </a:ext>
            </a:extLst>
          </p:cNvPr>
          <p:cNvSpPr>
            <a:spLocks noGrp="1"/>
          </p:cNvSpPr>
          <p:nvPr>
            <p:ph type="sldNum" sz="quarter" idx="10"/>
          </p:nvPr>
        </p:nvSpPr>
        <p:spPr/>
        <p:txBody>
          <a:bodyPr/>
          <a:lstStyle/>
          <a:p>
            <a:fld id="{87F161E8-846D-4747-B53A-F633A57CCB41}" type="slidenum">
              <a:rPr lang="en-US" smtClean="0"/>
              <a:pPr/>
              <a:t>14</a:t>
            </a:fld>
            <a:endParaRPr lang="en-US"/>
          </a:p>
        </p:txBody>
      </p:sp>
    </p:spTree>
    <p:extLst>
      <p:ext uri="{BB962C8B-B14F-4D97-AF65-F5344CB8AC3E}">
        <p14:creationId xmlns:p14="http://schemas.microsoft.com/office/powerpoint/2010/main" val="404633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16</a:t>
            </a:fld>
            <a:endParaRPr lang="en-US"/>
          </a:p>
        </p:txBody>
      </p:sp>
    </p:spTree>
    <p:extLst>
      <p:ext uri="{BB962C8B-B14F-4D97-AF65-F5344CB8AC3E}">
        <p14:creationId xmlns:p14="http://schemas.microsoft.com/office/powerpoint/2010/main" val="349199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393144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EF5E0-C2FA-5142-86EE-14490FC049AF}"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2140016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5" name="Rectangle 4"/>
          <p:cNvSpPr/>
          <p:nvPr userDrawn="1"/>
        </p:nvSpPr>
        <p:spPr>
          <a:xfrm>
            <a:off x="11049000" y="6400800"/>
            <a:ext cx="914400"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653468EA-74BA-7E40-BA51-C1DD4585DF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54"/>
            <a:ext cx="12192000" cy="6854691"/>
          </a:xfrm>
          <a:prstGeom prst="rect">
            <a:avLst/>
          </a:prstGeom>
        </p:spPr>
      </p:pic>
      <p:sp>
        <p:nvSpPr>
          <p:cNvPr id="2" name="Title 1"/>
          <p:cNvSpPr>
            <a:spLocks noGrp="1"/>
          </p:cNvSpPr>
          <p:nvPr>
            <p:ph type="title" hasCustomPrompt="1"/>
          </p:nvPr>
        </p:nvSpPr>
        <p:spPr>
          <a:xfrm>
            <a:off x="0" y="-24384"/>
            <a:ext cx="9372600" cy="5053584"/>
          </a:xfrm>
          <a:noFill/>
        </p:spPr>
        <p:txBody>
          <a:bodyPr/>
          <a:lstStyle/>
          <a:p>
            <a:pPr lvl="0"/>
            <a:r>
              <a:rPr lang="en-US" dirty="0"/>
              <a:t>Click </a:t>
            </a:r>
            <a:r>
              <a:rPr lang="en-US" sz="3600" b="1" dirty="0" err="1">
                <a:solidFill>
                  <a:schemeClr val="tx1"/>
                </a:solidFill>
                <a:latin typeface="+mj-lt"/>
              </a:rPr>
              <a:t>Click</a:t>
            </a:r>
            <a:r>
              <a:rPr lang="en-US" sz="3600" b="1" dirty="0">
                <a:solidFill>
                  <a:schemeClr val="tx1"/>
                </a:solidFill>
                <a:latin typeface="+mj-lt"/>
              </a:rPr>
              <a:t> and type the Course Title</a:t>
            </a:r>
            <a:br>
              <a:rPr lang="en-US" sz="3600" b="1" dirty="0">
                <a:solidFill>
                  <a:schemeClr val="tx1"/>
                </a:solidFill>
                <a:latin typeface="+mj-lt"/>
              </a:rPr>
            </a:br>
            <a:r>
              <a:rPr lang="en-US" sz="3600" b="1" dirty="0">
                <a:solidFill>
                  <a:schemeClr val="tx1"/>
                </a:solidFill>
                <a:latin typeface="+mj-lt"/>
              </a:rPr>
              <a:t>Course Number</a:t>
            </a:r>
            <a:br>
              <a:rPr lang="en-US" sz="3600" b="1" dirty="0">
                <a:solidFill>
                  <a:schemeClr val="tx1"/>
                </a:solidFill>
                <a:latin typeface="+mj-lt"/>
              </a:rPr>
            </a:br>
            <a:r>
              <a:rPr lang="en-US" sz="3600" b="1" dirty="0">
                <a:solidFill>
                  <a:schemeClr val="tx1"/>
                </a:solidFill>
                <a:latin typeface="+mj-lt"/>
              </a:rPr>
              <a:t>Session Title</a:t>
            </a:r>
            <a:br>
              <a:rPr lang="en-US" sz="3600" b="1" dirty="0">
                <a:solidFill>
                  <a:schemeClr val="tx1"/>
                </a:solidFill>
                <a:latin typeface="+mj-lt"/>
              </a:rPr>
            </a:br>
            <a:r>
              <a:rPr lang="en-US" sz="3600" b="1" dirty="0">
                <a:solidFill>
                  <a:schemeClr val="tx1"/>
                </a:solidFill>
                <a:latin typeface="+mj-lt"/>
              </a:rPr>
              <a:t>Instructor Name</a:t>
            </a:r>
          </a:p>
        </p:txBody>
      </p:sp>
    </p:spTree>
    <p:custDataLst>
      <p:tags r:id="rId1"/>
    </p:custDataLst>
    <p:extLst>
      <p:ext uri="{BB962C8B-B14F-4D97-AF65-F5344CB8AC3E}">
        <p14:creationId xmlns:p14="http://schemas.microsoft.com/office/powerpoint/2010/main" val="1819375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08000" y="914400"/>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and type subtitle text</a:t>
            </a:r>
          </a:p>
        </p:txBody>
      </p:sp>
      <p:sp>
        <p:nvSpPr>
          <p:cNvPr id="4" name="Content Placeholder 3"/>
          <p:cNvSpPr>
            <a:spLocks noGrp="1"/>
          </p:cNvSpPr>
          <p:nvPr>
            <p:ph sz="half" idx="2" hasCustomPrompt="1"/>
          </p:nvPr>
        </p:nvSpPr>
        <p:spPr>
          <a:xfrm>
            <a:off x="609600" y="1752601"/>
            <a:ext cx="5386917" cy="43735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and type text</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97601" y="91440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and type subtitle text</a:t>
            </a:r>
          </a:p>
        </p:txBody>
      </p:sp>
      <p:sp>
        <p:nvSpPr>
          <p:cNvPr id="6" name="Content Placeholder 5"/>
          <p:cNvSpPr>
            <a:spLocks noGrp="1"/>
          </p:cNvSpPr>
          <p:nvPr>
            <p:ph sz="quarter" idx="4" hasCustomPrompt="1"/>
          </p:nvPr>
        </p:nvSpPr>
        <p:spPr>
          <a:xfrm>
            <a:off x="6193368" y="1752601"/>
            <a:ext cx="5389033" cy="43735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and type text</a:t>
            </a:r>
          </a:p>
          <a:p>
            <a:pPr lvl="1"/>
            <a:r>
              <a:rPr lang="en-US" dirty="0"/>
              <a:t>Second level</a:t>
            </a:r>
          </a:p>
          <a:p>
            <a:pPr lvl="2"/>
            <a:r>
              <a:rPr lang="en-US" dirty="0"/>
              <a:t>Third level</a:t>
            </a:r>
          </a:p>
        </p:txBody>
      </p:sp>
      <p:sp>
        <p:nvSpPr>
          <p:cNvPr id="7"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07790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1773158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2744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653468EA-74BA-7E40-BA51-C1DD4585DF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54"/>
            <a:ext cx="12192000" cy="6854691"/>
          </a:xfrm>
          <a:prstGeom prst="rect">
            <a:avLst/>
          </a:prstGeom>
        </p:spPr>
      </p:pic>
      <p:sp>
        <p:nvSpPr>
          <p:cNvPr id="3" name="Title Placeholder 1"/>
          <p:cNvSpPr>
            <a:spLocks noGrp="1"/>
          </p:cNvSpPr>
          <p:nvPr>
            <p:ph type="title"/>
          </p:nvPr>
        </p:nvSpPr>
        <p:spPr>
          <a:xfrm>
            <a:off x="685800" y="609600"/>
            <a:ext cx="10668000" cy="1411560"/>
          </a:xfrm>
          <a:prstGeom prst="rect">
            <a:avLst/>
          </a:prstGeom>
          <a:noFill/>
        </p:spPr>
        <p:txBody>
          <a:bodyPr vert="horz" lIns="91440" tIns="45720" rIns="91440" bIns="45720" rtlCol="0" anchor="ctr">
            <a:normAutofit/>
          </a:bodyPr>
          <a:lstStyle>
            <a:lvl1pPr>
              <a:defRPr>
                <a:solidFill>
                  <a:srgbClr val="024F6D"/>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92579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discussion question">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0" y="990601"/>
            <a:ext cx="11074400" cy="2286000"/>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Discussion text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8001" y="3322027"/>
            <a:ext cx="6515100" cy="3228975"/>
          </a:xfrm>
          <a:prstGeom prst="rect">
            <a:avLst/>
          </a:prstGeom>
        </p:spPr>
      </p:pic>
      <p:sp>
        <p:nvSpPr>
          <p:cNvPr id="13" name="Rounded Rectangular Callout 12"/>
          <p:cNvSpPr/>
          <p:nvPr userDrawn="1"/>
        </p:nvSpPr>
        <p:spPr>
          <a:xfrm>
            <a:off x="3009900" y="3273595"/>
            <a:ext cx="8026400" cy="1600200"/>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1" name="TextBox 10"/>
          <p:cNvSpPr txBox="1"/>
          <p:nvPr userDrawn="1"/>
        </p:nvSpPr>
        <p:spPr>
          <a:xfrm>
            <a:off x="3009900" y="3133217"/>
            <a:ext cx="1016000" cy="923330"/>
          </a:xfrm>
          <a:prstGeom prst="rect">
            <a:avLst/>
          </a:prstGeom>
          <a:noFill/>
        </p:spPr>
        <p:txBody>
          <a:bodyPr wrap="square" rtlCol="0">
            <a:spAutoFit/>
          </a:bodyPr>
          <a:lstStyle/>
          <a:p>
            <a:r>
              <a:rPr lang="en-CA" sz="5400" dirty="0">
                <a:solidFill>
                  <a:schemeClr val="bg1"/>
                </a:solidFill>
                <a:effectLst>
                  <a:outerShdw blurRad="38100" dist="38100" dir="2700000" algn="tl">
                    <a:srgbClr val="000000">
                      <a:alpha val="43137"/>
                    </a:srgbClr>
                  </a:outerShdw>
                </a:effectLst>
                <a:latin typeface="Britannic Bold" pitchFamily="34" charset="0"/>
              </a:rPr>
              <a:t>Q</a:t>
            </a:r>
          </a:p>
        </p:txBody>
      </p:sp>
      <p:sp>
        <p:nvSpPr>
          <p:cNvPr id="14" name="Text Placeholder 3"/>
          <p:cNvSpPr>
            <a:spLocks noGrp="1"/>
          </p:cNvSpPr>
          <p:nvPr>
            <p:ph type="body" sz="half" idx="14" hasCustomPrompt="1"/>
          </p:nvPr>
        </p:nvSpPr>
        <p:spPr>
          <a:xfrm>
            <a:off x="3814109" y="3407226"/>
            <a:ext cx="7057092" cy="1240974"/>
          </a:xfrm>
          <a:prstGeom prst="rect">
            <a:avLst/>
          </a:prstGeom>
        </p:spPr>
        <p:txBody>
          <a:bodyPr>
            <a:normAutofit/>
          </a:bodyPr>
          <a:lstStyle>
            <a:lvl1pPr marL="0" indent="0">
              <a:buNone/>
              <a:defRPr sz="3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question text.</a:t>
            </a:r>
          </a:p>
        </p:txBody>
      </p:sp>
      <p:sp>
        <p:nvSpPr>
          <p:cNvPr id="9" name="Title Placeholder 1"/>
          <p:cNvSpPr>
            <a:spLocks noGrp="1"/>
          </p:cNvSpPr>
          <p:nvPr>
            <p:ph type="title"/>
          </p:nvPr>
        </p:nvSpPr>
        <p:spPr>
          <a:xfrm>
            <a:off x="0" y="0"/>
            <a:ext cx="12192000" cy="684000"/>
          </a:xfrm>
          <a:prstGeom prst="rect">
            <a:avLst/>
          </a:prstGeom>
          <a:solidFill>
            <a:schemeClr val="bg1">
              <a:lumMod val="95000"/>
            </a:schemeClr>
          </a:solidFill>
        </p:spPr>
        <p:txBody>
          <a:bodyPr vert="horz" lIns="91440" tIns="45720" rIns="91440" bIns="45720" rtlCol="0" anchor="ctr">
            <a:normAutofit/>
          </a:body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3100885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example text and question">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609600" y="990600"/>
            <a:ext cx="11074400" cy="3505200"/>
          </a:xfrm>
          <a:prstGeom prst="rect">
            <a:avLst/>
          </a:prstGeom>
        </p:spPr>
        <p:txBody>
          <a:bodyPr>
            <a:normAutofit/>
          </a:bodyPr>
          <a:lstStyle>
            <a:lvl1pPr marL="0" indent="0">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Case Example text</a:t>
            </a:r>
          </a:p>
        </p:txBody>
      </p:sp>
      <p:sp>
        <p:nvSpPr>
          <p:cNvPr id="13" name="Rounded Rectangular Callout 12"/>
          <p:cNvSpPr/>
          <p:nvPr userDrawn="1"/>
        </p:nvSpPr>
        <p:spPr>
          <a:xfrm>
            <a:off x="609600" y="4572000"/>
            <a:ext cx="8026400" cy="1359578"/>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1" name="TextBox 10"/>
          <p:cNvSpPr txBox="1"/>
          <p:nvPr userDrawn="1"/>
        </p:nvSpPr>
        <p:spPr>
          <a:xfrm>
            <a:off x="609600" y="4495801"/>
            <a:ext cx="1016000" cy="830997"/>
          </a:xfrm>
          <a:prstGeom prst="rect">
            <a:avLst/>
          </a:prstGeom>
          <a:noFill/>
        </p:spPr>
        <p:txBody>
          <a:bodyPr wrap="square" rtlCol="0">
            <a:spAutoFit/>
          </a:bodyPr>
          <a:lstStyle/>
          <a:p>
            <a:r>
              <a:rPr lang="en-CA" sz="4800" dirty="0">
                <a:solidFill>
                  <a:schemeClr val="bg1"/>
                </a:solidFill>
                <a:effectLst>
                  <a:outerShdw blurRad="38100" dist="38100" dir="2700000" algn="tl">
                    <a:srgbClr val="000000">
                      <a:alpha val="43137"/>
                    </a:srgbClr>
                  </a:outerShdw>
                </a:effectLst>
                <a:latin typeface="Britannic Bold" pitchFamily="34" charset="0"/>
              </a:rPr>
              <a:t>Q</a:t>
            </a:r>
          </a:p>
        </p:txBody>
      </p:sp>
      <p:sp>
        <p:nvSpPr>
          <p:cNvPr id="14" name="Text Placeholder 3"/>
          <p:cNvSpPr>
            <a:spLocks noGrp="1"/>
          </p:cNvSpPr>
          <p:nvPr>
            <p:ph type="body" sz="half" idx="14" hasCustomPrompt="1"/>
          </p:nvPr>
        </p:nvSpPr>
        <p:spPr>
          <a:xfrm>
            <a:off x="1219201" y="4652664"/>
            <a:ext cx="7251700" cy="1138536"/>
          </a:xfrm>
          <a:prstGeom prst="rect">
            <a:avLst/>
          </a:prstGeom>
        </p:spPr>
        <p:txBody>
          <a:bodyP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question text.</a:t>
            </a:r>
          </a:p>
        </p:txBody>
      </p:sp>
      <p:sp>
        <p:nvSpPr>
          <p:cNvPr id="7" name="Title Placeholder 1"/>
          <p:cNvSpPr>
            <a:spLocks noGrp="1"/>
          </p:cNvSpPr>
          <p:nvPr>
            <p:ph type="title"/>
          </p:nvPr>
        </p:nvSpPr>
        <p:spPr>
          <a:xfrm>
            <a:off x="0" y="0"/>
            <a:ext cx="12192000" cy="684000"/>
          </a:xfrm>
          <a:prstGeom prst="rect">
            <a:avLst/>
          </a:prstGeom>
          <a:solidFill>
            <a:schemeClr val="bg1">
              <a:lumMod val="95000"/>
            </a:schemeClr>
          </a:solidFill>
        </p:spPr>
        <p:txBody>
          <a:bodyPr vert="horz" lIns="91440" tIns="45720" rIns="91440" bIns="45720" rtlCol="0" anchor="ctr">
            <a:normAutofit/>
          </a:body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1990738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ques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8001" y="3322027"/>
            <a:ext cx="6515100" cy="3228975"/>
          </a:xfrm>
          <a:prstGeom prst="rect">
            <a:avLst/>
          </a:prstGeom>
        </p:spPr>
      </p:pic>
      <p:sp>
        <p:nvSpPr>
          <p:cNvPr id="12" name="Rounded Rectangular Callout 11"/>
          <p:cNvSpPr/>
          <p:nvPr userDrawn="1"/>
        </p:nvSpPr>
        <p:spPr>
          <a:xfrm>
            <a:off x="1237129" y="1519536"/>
            <a:ext cx="9144000" cy="2819382"/>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3" name="TextBox 12"/>
          <p:cNvSpPr txBox="1"/>
          <p:nvPr userDrawn="1"/>
        </p:nvSpPr>
        <p:spPr>
          <a:xfrm>
            <a:off x="1320800" y="1447800"/>
            <a:ext cx="1016000" cy="923330"/>
          </a:xfrm>
          <a:prstGeom prst="rect">
            <a:avLst/>
          </a:prstGeom>
          <a:noFill/>
        </p:spPr>
        <p:txBody>
          <a:bodyPr wrap="square" rtlCol="0">
            <a:spAutoFit/>
          </a:bodyPr>
          <a:lstStyle/>
          <a:p>
            <a:r>
              <a:rPr lang="en-CA" sz="5400" dirty="0">
                <a:solidFill>
                  <a:schemeClr val="bg1"/>
                </a:solidFill>
                <a:effectLst>
                  <a:outerShdw blurRad="38100" dist="38100" dir="2700000" algn="tl">
                    <a:srgbClr val="000000">
                      <a:alpha val="43137"/>
                    </a:srgbClr>
                  </a:outerShdw>
                </a:effectLst>
                <a:latin typeface="Britannic Bold" pitchFamily="34" charset="0"/>
              </a:rPr>
              <a:t>Q</a:t>
            </a:r>
          </a:p>
        </p:txBody>
      </p:sp>
      <p:sp>
        <p:nvSpPr>
          <p:cNvPr id="14" name="Text Placeholder 3"/>
          <p:cNvSpPr>
            <a:spLocks noGrp="1"/>
          </p:cNvSpPr>
          <p:nvPr>
            <p:ph type="body" sz="half" idx="14" hasCustomPrompt="1"/>
          </p:nvPr>
        </p:nvSpPr>
        <p:spPr>
          <a:xfrm>
            <a:off x="2032000" y="1696286"/>
            <a:ext cx="8026400" cy="2418514"/>
          </a:xfrm>
          <a:prstGeom prst="rect">
            <a:avLst/>
          </a:prstGeom>
        </p:spPr>
        <p:txBody>
          <a:bodyPr>
            <a:normAutofit/>
          </a:bodyPr>
          <a:lstStyle>
            <a:lvl1pPr marL="0" indent="0">
              <a:buNone/>
              <a:defRPr sz="3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question text.</a:t>
            </a:r>
          </a:p>
        </p:txBody>
      </p:sp>
      <p:sp>
        <p:nvSpPr>
          <p:cNvPr id="7" name="Title Placeholder 1"/>
          <p:cNvSpPr>
            <a:spLocks noGrp="1"/>
          </p:cNvSpPr>
          <p:nvPr>
            <p:ph type="title"/>
          </p:nvPr>
        </p:nvSpPr>
        <p:spPr>
          <a:xfrm>
            <a:off x="0" y="0"/>
            <a:ext cx="12192000" cy="684000"/>
          </a:xfrm>
          <a:prstGeom prst="rect">
            <a:avLst/>
          </a:prstGeom>
          <a:solidFill>
            <a:schemeClr val="bg1">
              <a:lumMod val="95000"/>
            </a:schemeClr>
          </a:solidFill>
        </p:spPr>
        <p:txBody>
          <a:bodyPr vert="horz" lIns="91440" tIns="45720" rIns="91440" bIns="45720" rtlCol="0" anchor="ctr">
            <a:normAutofit/>
          </a:body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2799599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 and Response">
    <p:spTree>
      <p:nvGrpSpPr>
        <p:cNvPr id="1" name=""/>
        <p:cNvGrpSpPr/>
        <p:nvPr/>
      </p:nvGrpSpPr>
      <p:grpSpPr>
        <a:xfrm>
          <a:off x="0" y="0"/>
          <a:ext cx="0" cy="0"/>
          <a:chOff x="0" y="0"/>
          <a:chExt cx="0" cy="0"/>
        </a:xfrm>
      </p:grpSpPr>
      <p:sp>
        <p:nvSpPr>
          <p:cNvPr id="11" name="Rounded Rectangular Callout 10"/>
          <p:cNvSpPr/>
          <p:nvPr userDrawn="1"/>
        </p:nvSpPr>
        <p:spPr>
          <a:xfrm>
            <a:off x="505288" y="916594"/>
            <a:ext cx="7825913" cy="2128813"/>
          </a:xfrm>
          <a:prstGeom prst="wedgeRoundRectCallout">
            <a:avLst>
              <a:gd name="adj1" fmla="val -3023"/>
              <a:gd name="adj2" fmla="val 84693"/>
              <a:gd name="adj3" fmla="val 16667"/>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16101" y="3322027"/>
            <a:ext cx="6515100" cy="3228975"/>
          </a:xfrm>
          <a:prstGeom prst="rect">
            <a:avLst/>
          </a:prstGeom>
        </p:spPr>
      </p:pic>
      <p:sp>
        <p:nvSpPr>
          <p:cNvPr id="13" name="TextBox 12"/>
          <p:cNvSpPr txBox="1"/>
          <p:nvPr userDrawn="1"/>
        </p:nvSpPr>
        <p:spPr>
          <a:xfrm>
            <a:off x="609600" y="838201"/>
            <a:ext cx="1016000" cy="646331"/>
          </a:xfrm>
          <a:prstGeom prst="rect">
            <a:avLst/>
          </a:prstGeom>
          <a:noFill/>
        </p:spPr>
        <p:txBody>
          <a:bodyPr wrap="square" rtlCol="0">
            <a:spAutoFit/>
          </a:bodyPr>
          <a:lstStyle/>
          <a:p>
            <a:r>
              <a:rPr lang="en-CA" sz="3600" dirty="0">
                <a:solidFill>
                  <a:schemeClr val="bg1"/>
                </a:solidFill>
                <a:effectLst>
                  <a:outerShdw blurRad="38100" dist="38100" dir="2700000" algn="tl">
                    <a:srgbClr val="000000">
                      <a:alpha val="43137"/>
                    </a:srgbClr>
                  </a:outerShdw>
                </a:effectLst>
                <a:latin typeface="Britannic Bold" pitchFamily="34" charset="0"/>
              </a:rPr>
              <a:t>Q</a:t>
            </a:r>
          </a:p>
        </p:txBody>
      </p:sp>
      <p:sp>
        <p:nvSpPr>
          <p:cNvPr id="17" name="Rounded Rectangular Callout 16"/>
          <p:cNvSpPr/>
          <p:nvPr userDrawn="1"/>
        </p:nvSpPr>
        <p:spPr>
          <a:xfrm>
            <a:off x="2743201" y="2200669"/>
            <a:ext cx="8872071" cy="2676692"/>
          </a:xfrm>
          <a:prstGeom prst="wedgeRoundRectCallout">
            <a:avLst/>
          </a:prstGeom>
          <a:gradFill>
            <a:gsLst>
              <a:gs pos="0">
                <a:srgbClr val="DFF1CB"/>
              </a:gs>
              <a:gs pos="80000">
                <a:schemeClr val="accent3"/>
              </a:gs>
              <a:gs pos="100000">
                <a:schemeClr val="accent3"/>
              </a:gs>
            </a:gsLst>
          </a:gradFill>
          <a:ln>
            <a:solidFill>
              <a:srgbClr val="698335"/>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5" name="TextBox 14"/>
          <p:cNvSpPr txBox="1"/>
          <p:nvPr userDrawn="1"/>
        </p:nvSpPr>
        <p:spPr>
          <a:xfrm>
            <a:off x="2844800" y="2124670"/>
            <a:ext cx="1016000" cy="923330"/>
          </a:xfrm>
          <a:prstGeom prst="rect">
            <a:avLst/>
          </a:prstGeom>
          <a:noFill/>
        </p:spPr>
        <p:txBody>
          <a:bodyPr wrap="square" rtlCol="0">
            <a:spAutoFit/>
          </a:bodyPr>
          <a:lstStyle/>
          <a:p>
            <a:r>
              <a:rPr lang="en-CA" sz="5400" dirty="0">
                <a:solidFill>
                  <a:schemeClr val="bg1"/>
                </a:solidFill>
                <a:effectLst>
                  <a:outerShdw blurRad="38100" dist="38100" dir="2700000" algn="tl">
                    <a:srgbClr val="000000">
                      <a:alpha val="43137"/>
                    </a:srgbClr>
                  </a:outerShdw>
                </a:effectLst>
                <a:latin typeface="Britannic Bold" pitchFamily="34" charset="0"/>
              </a:rPr>
              <a:t>A</a:t>
            </a:r>
          </a:p>
        </p:txBody>
      </p:sp>
      <p:sp>
        <p:nvSpPr>
          <p:cNvPr id="14" name="Text Placeholder 3"/>
          <p:cNvSpPr>
            <a:spLocks noGrp="1"/>
          </p:cNvSpPr>
          <p:nvPr>
            <p:ph type="body" sz="half" idx="14" hasCustomPrompt="1"/>
          </p:nvPr>
        </p:nvSpPr>
        <p:spPr>
          <a:xfrm>
            <a:off x="3588871" y="2438400"/>
            <a:ext cx="7587129" cy="2286000"/>
          </a:xfrm>
          <a:prstGeom prst="rect">
            <a:avLst/>
          </a:prstGeom>
        </p:spPr>
        <p:txBody>
          <a:bodyPr>
            <a:normAutofit/>
          </a:bodyPr>
          <a:lstStyle>
            <a:lvl1pPr marL="0" indent="0">
              <a:buNone/>
              <a:defRPr sz="32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correct response.</a:t>
            </a:r>
          </a:p>
        </p:txBody>
      </p:sp>
      <p:sp>
        <p:nvSpPr>
          <p:cNvPr id="18" name="Text Placeholder 3"/>
          <p:cNvSpPr>
            <a:spLocks noGrp="1"/>
          </p:cNvSpPr>
          <p:nvPr>
            <p:ph type="body" sz="half" idx="2" hasCustomPrompt="1"/>
          </p:nvPr>
        </p:nvSpPr>
        <p:spPr>
          <a:xfrm>
            <a:off x="1105648" y="1004651"/>
            <a:ext cx="7022353" cy="1196019"/>
          </a:xfrm>
          <a:prstGeom prst="rect">
            <a:avLst/>
          </a:prstGeom>
        </p:spPr>
        <p:txBody>
          <a:bodyPr>
            <a:normAutofit/>
          </a:bodyPr>
          <a:lstStyle>
            <a:lvl1pPr marL="0" indent="0">
              <a:buNone/>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original question text.</a:t>
            </a:r>
          </a:p>
        </p:txBody>
      </p:sp>
      <p:sp>
        <p:nvSpPr>
          <p:cNvPr id="16" name="Title Placeholder 1"/>
          <p:cNvSpPr>
            <a:spLocks noGrp="1"/>
          </p:cNvSpPr>
          <p:nvPr>
            <p:ph type="title"/>
          </p:nvPr>
        </p:nvSpPr>
        <p:spPr>
          <a:xfrm>
            <a:off x="0" y="0"/>
            <a:ext cx="12192000" cy="684000"/>
          </a:xfrm>
          <a:prstGeom prst="rect">
            <a:avLst/>
          </a:prstGeom>
          <a:solidFill>
            <a:schemeClr val="bg1">
              <a:lumMod val="95000"/>
            </a:schemeClr>
          </a:solidFill>
        </p:spPr>
        <p:txBody>
          <a:bodyPr vert="horz" lIns="91440" tIns="45720" rIns="91440" bIns="45720" rtlCol="0" anchor="ctr">
            <a:normAutofit/>
          </a:body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937813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35200" y="1752600"/>
            <a:ext cx="7620000" cy="3921919"/>
          </a:xfrm>
          <a:prstGeom prst="rect">
            <a:avLst/>
          </a:prstGeom>
        </p:spPr>
      </p:pic>
      <p:sp>
        <p:nvSpPr>
          <p:cNvPr id="8" name="Text Placeholder 8"/>
          <p:cNvSpPr txBox="1">
            <a:spLocks/>
          </p:cNvSpPr>
          <p:nvPr userDrawn="1"/>
        </p:nvSpPr>
        <p:spPr>
          <a:xfrm>
            <a:off x="304800" y="76200"/>
            <a:ext cx="11582400" cy="609600"/>
          </a:xfrm>
          <a:prstGeom prst="rect">
            <a:avLst/>
          </a:prstGeom>
        </p:spPr>
        <p:txBody>
          <a:bodyPr>
            <a:noAutofit/>
          </a:bodyPr>
          <a:lstStyle>
            <a:lvl1pPr marL="0" indent="0" algn="ctr" defTabSz="914400" rtl="0" eaLnBrk="1" latinLnBrk="0" hangingPunct="1">
              <a:lnSpc>
                <a:spcPct val="80000"/>
              </a:lnSpc>
              <a:spcBef>
                <a:spcPct val="20000"/>
              </a:spcBef>
              <a:buFont typeface="Arial" pitchFamily="34" charset="0"/>
              <a:buNone/>
              <a:defRPr lang="en-US" sz="3700" b="1" kern="1200" baseline="0" dirty="0">
                <a:solidFill>
                  <a:schemeClr val="tx1">
                    <a:lumMod val="50000"/>
                    <a:lumOff val="50000"/>
                  </a:schemeClr>
                </a:solidFill>
                <a:latin typeface="+mj-lt"/>
                <a:ea typeface="+mn-ea"/>
                <a:cs typeface="Verdana"/>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chemeClr val="bg1"/>
                </a:solidFill>
              </a:rPr>
              <a:t>Break</a:t>
            </a:r>
            <a:endParaRPr lang="en-US" sz="3600" dirty="0">
              <a:solidFill>
                <a:schemeClr val="bg1"/>
              </a:solidFill>
            </a:endParaRPr>
          </a:p>
        </p:txBody>
      </p:sp>
    </p:spTree>
    <p:custDataLst>
      <p:tags r:id="rId1"/>
    </p:custDataLst>
    <p:extLst>
      <p:ext uri="{BB962C8B-B14F-4D97-AF65-F5344CB8AC3E}">
        <p14:creationId xmlns:p14="http://schemas.microsoft.com/office/powerpoint/2010/main" val="1353477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5F5941-A94D-4C48-AE4B-0688A7954B21}" type="datetime1">
              <a:rPr lang="en-US" smtClean="0">
                <a:latin typeface="Arial"/>
              </a:rPr>
              <a:t>10/14/24</a:t>
            </a:fld>
            <a:endParaRPr lang="en-US">
              <a:latin typeface="Arial"/>
            </a:endParaRPr>
          </a:p>
        </p:txBody>
      </p:sp>
      <p:sp>
        <p:nvSpPr>
          <p:cNvPr id="5" name="Footer Placeholder 4"/>
          <p:cNvSpPr>
            <a:spLocks noGrp="1"/>
          </p:cNvSpPr>
          <p:nvPr>
            <p:ph type="ftr" sz="quarter" idx="11"/>
          </p:nvPr>
        </p:nvSpPr>
        <p:spPr/>
        <p:txBody>
          <a:bodyPr/>
          <a:lstStyle/>
          <a:p>
            <a:r>
              <a:rPr lang="en-US">
                <a:latin typeface="Arial"/>
              </a:rPr>
              <a:t>From Security in Computing, Fifth Edition, </a:t>
            </a:r>
            <a:r>
              <a:rPr lang="en-US" dirty="0">
                <a:latin typeface="Arial"/>
              </a:rPr>
              <a:t>by Charles P. </a:t>
            </a:r>
            <a:r>
              <a:rPr lang="en-US" dirty="0" err="1">
                <a:latin typeface="Arial"/>
              </a:rPr>
              <a:t>Pfleeger</a:t>
            </a:r>
            <a:r>
              <a:rPr lang="en-US" dirty="0">
                <a:latin typeface="Arial"/>
              </a:rPr>
              <a:t>, et al. (ISBN: 9780134085043). Copyright 2015 by Pearson Education, Inc. All rights reserved.</a:t>
            </a:r>
          </a:p>
        </p:txBody>
      </p:sp>
      <p:sp>
        <p:nvSpPr>
          <p:cNvPr id="6" name="Slide Number Placeholder 5"/>
          <p:cNvSpPr>
            <a:spLocks noGrp="1"/>
          </p:cNvSpPr>
          <p:nvPr>
            <p:ph type="sldNum" sz="quarter" idx="12"/>
          </p:nvPr>
        </p:nvSpPr>
        <p:spPr/>
        <p:txBody>
          <a:bodyPr/>
          <a:lstStyle/>
          <a:p>
            <a:fld id="{5BFA158B-7C94-F543-87DB-41F59EA4FAFA}" type="slidenum">
              <a:rPr lang="en-US" smtClean="0">
                <a:latin typeface="Arial"/>
              </a:rPr>
              <a:pPr/>
              <a:t>‹#›</a:t>
            </a:fld>
            <a:endParaRPr lang="en-US">
              <a:latin typeface="Arial"/>
            </a:endParaRPr>
          </a:p>
        </p:txBody>
      </p:sp>
    </p:spTree>
    <p:extLst>
      <p:ext uri="{BB962C8B-B14F-4D97-AF65-F5344CB8AC3E}">
        <p14:creationId xmlns:p14="http://schemas.microsoft.com/office/powerpoint/2010/main" val="376634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pic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990600"/>
            <a:ext cx="10972800" cy="51355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baseline="0"/>
            </a:lvl1pPr>
          </a:lstStyle>
          <a:p>
            <a:pPr lvl="0"/>
            <a:r>
              <a:rPr lang="en-US" dirty="0"/>
              <a:t>Click and type text</a:t>
            </a:r>
          </a:p>
          <a:p>
            <a:pPr lvl="1"/>
            <a:r>
              <a:rPr lang="en-US" dirty="0"/>
              <a:t>Second level</a:t>
            </a:r>
          </a:p>
          <a:p>
            <a:pPr lvl="2"/>
            <a:r>
              <a:rPr lang="en-US" dirty="0"/>
              <a:t>Third level</a:t>
            </a:r>
          </a:p>
          <a:p>
            <a:pPr lvl="0"/>
            <a:endParaRPr lang="en-US" dirty="0"/>
          </a:p>
        </p:txBody>
      </p:sp>
      <p:sp>
        <p:nvSpPr>
          <p:cNvPr id="4"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1079258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0DDB1FEB-C48D-3357-7B65-9EB9F686243D}"/>
              </a:ext>
            </a:extLst>
          </p:cNvPr>
          <p:cNvSpPr>
            <a:spLocks noGrp="1" noChangeArrowheads="1"/>
          </p:cNvSpPr>
          <p:nvPr>
            <p:ph type="sldNum" sz="quarter" idx="10"/>
          </p:nvPr>
        </p:nvSpPr>
        <p:spPr/>
        <p:txBody>
          <a:bodyPr/>
          <a:lstStyle>
            <a:lvl1pPr>
              <a:defRPr/>
            </a:lvl1pPr>
          </a:lstStyle>
          <a:p>
            <a:r>
              <a:rPr lang="en-US" altLang="ar-SA"/>
              <a:t>1.</a:t>
            </a:r>
            <a:fld id="{8EF05538-7928-E246-998D-23409786E3A3}" type="slidenum">
              <a:rPr lang="en-US" altLang="ar-SA"/>
              <a:pPr/>
              <a:t>‹#›</a:t>
            </a:fld>
            <a:endParaRPr lang="en-US" altLang="ar-SA"/>
          </a:p>
        </p:txBody>
      </p:sp>
    </p:spTree>
    <p:extLst>
      <p:ext uri="{BB962C8B-B14F-4D97-AF65-F5344CB8AC3E}">
        <p14:creationId xmlns:p14="http://schemas.microsoft.com/office/powerpoint/2010/main" val="802557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3">
            <a:extLst>
              <a:ext uri="{FF2B5EF4-FFF2-40B4-BE49-F238E27FC236}">
                <a16:creationId xmlns:a16="http://schemas.microsoft.com/office/drawing/2014/main" id="{BB3C145C-4E04-1A33-93F2-0790F159C394}"/>
              </a:ext>
            </a:extLst>
          </p:cNvPr>
          <p:cNvSpPr>
            <a:spLocks noGrp="1" noChangeArrowheads="1"/>
          </p:cNvSpPr>
          <p:nvPr>
            <p:ph type="sldNum" sz="quarter" idx="10"/>
          </p:nvPr>
        </p:nvSpPr>
        <p:spPr/>
        <p:txBody>
          <a:bodyPr/>
          <a:lstStyle>
            <a:lvl1pPr>
              <a:defRPr/>
            </a:lvl1pPr>
          </a:lstStyle>
          <a:p>
            <a:r>
              <a:rPr lang="en-US" altLang="ar-SA"/>
              <a:t>1.</a:t>
            </a:r>
            <a:fld id="{B1EE1646-9891-7F41-B35C-3A4BEEA6199D}" type="slidenum">
              <a:rPr lang="en-US" altLang="ar-SA"/>
              <a:pPr/>
              <a:t>‹#›</a:t>
            </a:fld>
            <a:endParaRPr lang="en-US" altLang="ar-SA"/>
          </a:p>
        </p:txBody>
      </p:sp>
    </p:spTree>
    <p:extLst>
      <p:ext uri="{BB962C8B-B14F-4D97-AF65-F5344CB8AC3E}">
        <p14:creationId xmlns:p14="http://schemas.microsoft.com/office/powerpoint/2010/main" val="2537743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2286001"/>
            <a:ext cx="10972800" cy="38401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baseline="0"/>
            </a:lvl1pPr>
          </a:lstStyle>
          <a:p>
            <a:pPr lvl="0"/>
            <a:r>
              <a:rPr lang="en-US" dirty="0"/>
              <a:t>Click and type text</a:t>
            </a:r>
          </a:p>
          <a:p>
            <a:pPr lvl="1"/>
            <a:r>
              <a:rPr lang="en-US" dirty="0"/>
              <a:t>Second level</a:t>
            </a:r>
          </a:p>
          <a:p>
            <a:pPr lvl="2"/>
            <a:r>
              <a:rPr lang="en-US" dirty="0"/>
              <a:t>Third level</a:t>
            </a:r>
          </a:p>
          <a:p>
            <a:pPr lvl="0"/>
            <a:endParaRPr lang="en-US" dirty="0"/>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and type subtitle text</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00476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_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66733" y="990600"/>
            <a:ext cx="6815667" cy="51355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and type text</a:t>
            </a:r>
          </a:p>
          <a:p>
            <a:pPr lvl="1"/>
            <a:r>
              <a:rPr lang="en-US" dirty="0"/>
              <a:t>Second level</a:t>
            </a:r>
          </a:p>
          <a:p>
            <a:pPr lvl="2"/>
            <a:r>
              <a:rPr lang="en-US" dirty="0"/>
              <a:t>Third level</a:t>
            </a:r>
          </a:p>
        </p:txBody>
      </p:sp>
      <p:sp>
        <p:nvSpPr>
          <p:cNvPr id="4" name="Text Placeholder 3"/>
          <p:cNvSpPr>
            <a:spLocks noGrp="1"/>
          </p:cNvSpPr>
          <p:nvPr>
            <p:ph type="body" sz="half" idx="2" hasCustomPrompt="1"/>
          </p:nvPr>
        </p:nvSpPr>
        <p:spPr>
          <a:xfrm>
            <a:off x="609601" y="990600"/>
            <a:ext cx="4011084" cy="5135563"/>
          </a:xfrm>
          <a:prstGeom prst="rect">
            <a:avLst/>
          </a:prstGeom>
        </p:spPr>
        <p:txBody>
          <a:bodyPr>
            <a:normAutofit/>
          </a:bodyPr>
          <a:lstStyle>
            <a:lvl1pPr marL="0" indent="0">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caption text</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6412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_Content with Caption w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66733" y="2362201"/>
            <a:ext cx="6815667" cy="3763963"/>
          </a:xfrm>
          <a:prstGeom prst="rect">
            <a:avLst/>
          </a:prstGeom>
        </p:spPr>
        <p:txBody>
          <a:bodyPr/>
          <a:lstStyle>
            <a:lvl1pPr>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and type text</a:t>
            </a:r>
          </a:p>
          <a:p>
            <a:pPr lvl="1"/>
            <a:r>
              <a:rPr lang="en-US" dirty="0"/>
              <a:t>Second level</a:t>
            </a:r>
          </a:p>
          <a:p>
            <a:pPr lvl="2"/>
            <a:r>
              <a:rPr lang="en-US" dirty="0"/>
              <a:t>Third level</a:t>
            </a:r>
          </a:p>
        </p:txBody>
      </p:sp>
      <p:sp>
        <p:nvSpPr>
          <p:cNvPr id="4" name="Text Placeholder 3"/>
          <p:cNvSpPr>
            <a:spLocks noGrp="1"/>
          </p:cNvSpPr>
          <p:nvPr>
            <p:ph type="body" sz="half" idx="2" hasCustomPrompt="1"/>
          </p:nvPr>
        </p:nvSpPr>
        <p:spPr>
          <a:xfrm>
            <a:off x="609601" y="2362201"/>
            <a:ext cx="4011084" cy="3763963"/>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caption text</a:t>
            </a:r>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and type subtitle text</a:t>
            </a:r>
          </a:p>
        </p:txBody>
      </p:sp>
      <p:sp>
        <p:nvSpPr>
          <p:cNvPr id="6"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3002501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_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438400" y="914400"/>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and add picture</a:t>
            </a:r>
            <a:endParaRPr lang="en-CA" dirty="0"/>
          </a:p>
        </p:txBody>
      </p:sp>
      <p:sp>
        <p:nvSpPr>
          <p:cNvPr id="4" name="Text Placeholder 3"/>
          <p:cNvSpPr>
            <a:spLocks noGrp="1"/>
          </p:cNvSpPr>
          <p:nvPr>
            <p:ph type="body" sz="half" idx="2" hasCustomPrompt="1"/>
          </p:nvPr>
        </p:nvSpPr>
        <p:spPr>
          <a:xfrm>
            <a:off x="711200" y="5367338"/>
            <a:ext cx="10668000" cy="804862"/>
          </a:xfrm>
          <a:prstGeom prst="rect">
            <a:avLst/>
          </a:prstGeom>
        </p:spPr>
        <p:txBody>
          <a:bodyPr>
            <a:normAutofit/>
          </a:bodyPr>
          <a:lstStyle>
            <a:lvl1pPr marL="0" indent="0">
              <a:buNone/>
              <a:defRPr sz="2400" baseline="0">
                <a:solidFill>
                  <a:srgbClr val="E4302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text</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628875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Picture w subtitle">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438400" y="2133600"/>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and add picture</a:t>
            </a:r>
            <a:endParaRPr lang="en-CA" dirty="0"/>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and type subtitle text</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18194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6299200" y="3505200"/>
            <a:ext cx="5283200" cy="2590800"/>
          </a:xfrm>
          <a:prstGeom prst="rect">
            <a:avLst/>
          </a:prstGeom>
        </p:spPr>
        <p:txBody>
          <a:bodyPr/>
          <a:lstStyle>
            <a:lvl1pPr marL="0" indent="0">
              <a:buNone/>
              <a:defRPr/>
            </a:lvl1pPr>
          </a:lstStyle>
          <a:p>
            <a:r>
              <a:rPr lang="en-US" dirty="0"/>
              <a:t>Click and add picture</a:t>
            </a:r>
          </a:p>
        </p:txBody>
      </p:sp>
      <p:sp>
        <p:nvSpPr>
          <p:cNvPr id="8" name="Text Placeholder 3"/>
          <p:cNvSpPr>
            <a:spLocks noGrp="1"/>
          </p:cNvSpPr>
          <p:nvPr>
            <p:ph type="body" sz="half" idx="2" hasCustomPrompt="1"/>
          </p:nvPr>
        </p:nvSpPr>
        <p:spPr>
          <a:xfrm>
            <a:off x="609600" y="990601"/>
            <a:ext cx="11074400" cy="2286000"/>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and type text</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258458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and type text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97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and type text</a:t>
            </a:r>
          </a:p>
          <a:p>
            <a:pPr lvl="1"/>
            <a:r>
              <a:rPr lang="en-US" dirty="0"/>
              <a:t>Second level</a:t>
            </a:r>
          </a:p>
          <a:p>
            <a:pPr lvl="2"/>
            <a:r>
              <a:rPr lang="en-US" dirty="0"/>
              <a:t>Third level</a:t>
            </a:r>
          </a:p>
        </p:txBody>
      </p:sp>
      <p:sp>
        <p:nvSpPr>
          <p:cNvPr id="5" name="Title 1"/>
          <p:cNvSpPr>
            <a:spLocks noGrp="1"/>
          </p:cNvSpPr>
          <p:nvPr>
            <p:ph type="title"/>
          </p:nvPr>
        </p:nvSpPr>
        <p:spPr>
          <a:xfrm>
            <a:off x="0" y="0"/>
            <a:ext cx="12192000" cy="684000"/>
          </a:xfrm>
        </p:spPr>
        <p:txBody>
          <a:bodyPr/>
          <a:lstStyle/>
          <a:p>
            <a:r>
              <a:rPr lang="en-US"/>
              <a:t>Click to edit Master title style</a:t>
            </a:r>
            <a:endParaRPr lang="en-CA"/>
          </a:p>
        </p:txBody>
      </p:sp>
    </p:spTree>
    <p:custDataLst>
      <p:tags r:id="rId1"/>
    </p:custDataLst>
    <p:extLst>
      <p:ext uri="{BB962C8B-B14F-4D97-AF65-F5344CB8AC3E}">
        <p14:creationId xmlns:p14="http://schemas.microsoft.com/office/powerpoint/2010/main" val="385765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1"/>
          <p:cNvSpPr txBox="1">
            <a:spLocks/>
          </p:cNvSpPr>
          <p:nvPr userDrawn="1"/>
        </p:nvSpPr>
        <p:spPr>
          <a:xfrm>
            <a:off x="394770" y="936056"/>
            <a:ext cx="11402460" cy="5157240"/>
          </a:xfrm>
          <a:prstGeom prst="rect">
            <a:avLst/>
          </a:prstGeom>
          <a:solidFill>
            <a:schemeClr val="bg1">
              <a:alpha val="84000"/>
            </a:schemeClr>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dirty="0"/>
          </a:p>
        </p:txBody>
      </p:sp>
      <p:sp>
        <p:nvSpPr>
          <p:cNvPr id="24" name="Title 1"/>
          <p:cNvSpPr txBox="1">
            <a:spLocks/>
          </p:cNvSpPr>
          <p:nvPr userDrawn="1"/>
        </p:nvSpPr>
        <p:spPr>
          <a:xfrm>
            <a:off x="0" y="6316809"/>
            <a:ext cx="12192000" cy="540000"/>
          </a:xfrm>
          <a:prstGeom prst="rect">
            <a:avLst/>
          </a:prstGeom>
          <a:solidFill>
            <a:srgbClr val="F0F0F0"/>
          </a:solidFill>
          <a:ln w="38100" cmpd="sng">
            <a:noFill/>
            <a:prstDash val="solid"/>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3600" b="1" dirty="0"/>
          </a:p>
        </p:txBody>
      </p:sp>
      <p:pic>
        <p:nvPicPr>
          <p:cNvPr id="25" name="Picture 24"/>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310164" y="6453336"/>
            <a:ext cx="3298816" cy="306637"/>
          </a:xfrm>
          <a:prstGeom prst="rect">
            <a:avLst/>
          </a:prstGeom>
        </p:spPr>
      </p:pic>
      <p:sp>
        <p:nvSpPr>
          <p:cNvPr id="26" name="Title Placeholder 1"/>
          <p:cNvSpPr>
            <a:spLocks noGrp="1"/>
          </p:cNvSpPr>
          <p:nvPr>
            <p:ph type="title"/>
          </p:nvPr>
        </p:nvSpPr>
        <p:spPr>
          <a:xfrm>
            <a:off x="0" y="0"/>
            <a:ext cx="12192000" cy="684000"/>
          </a:xfrm>
          <a:prstGeom prst="rect">
            <a:avLst/>
          </a:prstGeom>
          <a:solidFill>
            <a:srgbClr val="F0F0F0"/>
          </a:solidFill>
        </p:spPr>
        <p:txBody>
          <a:bodyPr vert="horz" lIns="91440" tIns="45720" rIns="91440" bIns="45720" rtlCol="0" anchor="ctr">
            <a:normAutofit/>
          </a:bodyPr>
          <a:lstStyle/>
          <a:p>
            <a:r>
              <a:rPr lang="en-US" dirty="0"/>
              <a:t>Click to edit Master title style</a:t>
            </a:r>
            <a:endParaRPr lang="en-CA" dirty="0"/>
          </a:p>
        </p:txBody>
      </p:sp>
      <p:sp>
        <p:nvSpPr>
          <p:cNvPr id="27"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30" name="TextBox 29"/>
          <p:cNvSpPr txBox="1"/>
          <p:nvPr userDrawn="1"/>
        </p:nvSpPr>
        <p:spPr>
          <a:xfrm>
            <a:off x="11424592" y="6351711"/>
            <a:ext cx="839416" cy="461665"/>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fld id="{E7FB1D6B-A3F5-4E70-95BC-32D49588B2FD}" type="slidenum">
              <a:rPr lang="en-US" sz="2400" b="1" smtClean="0">
                <a:solidFill>
                  <a:schemeClr val="tx1">
                    <a:lumMod val="50000"/>
                    <a:lumOff val="50000"/>
                  </a:schemeClr>
                </a:solidFill>
                <a:latin typeface="Calibri" pitchFamily="34" charset="0"/>
                <a:cs typeface="Calibri"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endParaRPr lang="en-US" sz="2400" b="1" dirty="0">
              <a:solidFill>
                <a:schemeClr val="tx1">
                  <a:lumMod val="50000"/>
                  <a:lumOff val="50000"/>
                </a:schemeClr>
              </a:solidFill>
              <a:latin typeface="Calibri" pitchFamily="34" charset="0"/>
              <a:cs typeface="Calibri" pitchFamily="34" charset="0"/>
            </a:endParaRPr>
          </a:p>
        </p:txBody>
      </p:sp>
      <p:cxnSp>
        <p:nvCxnSpPr>
          <p:cNvPr id="31" name="Straight Connector 30"/>
          <p:cNvCxnSpPr/>
          <p:nvPr userDrawn="1"/>
        </p:nvCxnSpPr>
        <p:spPr>
          <a:xfrm>
            <a:off x="11280576" y="6427886"/>
            <a:ext cx="0" cy="3178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23"/>
    </p:custDataLst>
    <p:extLst>
      <p:ext uri="{BB962C8B-B14F-4D97-AF65-F5344CB8AC3E}">
        <p14:creationId xmlns:p14="http://schemas.microsoft.com/office/powerpoint/2010/main" val="3195656259"/>
      </p:ext>
    </p:extLst>
  </p:cSld>
  <p:clrMap bg1="lt1" tx1="dk1" bg2="lt2" tx2="dk2" accent1="accent1" accent2="accent2" accent3="accent3" accent4="accent4" accent5="accent5" accent6="accent6" hlink="hlink" folHlink="folHlink"/>
  <p:sldLayoutIdLst>
    <p:sldLayoutId id="2147483874" r:id="rId1"/>
    <p:sldLayoutId id="2147483814" r:id="rId2"/>
    <p:sldLayoutId id="2147483857" r:id="rId3"/>
    <p:sldLayoutId id="2147483855" r:id="rId4"/>
    <p:sldLayoutId id="2147483858" r:id="rId5"/>
    <p:sldLayoutId id="2147483856" r:id="rId6"/>
    <p:sldLayoutId id="2147483859" r:id="rId7"/>
    <p:sldLayoutId id="2147483840" r:id="rId8"/>
    <p:sldLayoutId id="2147483815" r:id="rId9"/>
    <p:sldLayoutId id="2147483818" r:id="rId10"/>
    <p:sldLayoutId id="2147483816" r:id="rId11"/>
    <p:sldLayoutId id="2147483876"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Lst>
  <p:hf hdr="0" ftr="0" dt="0"/>
  <p:txStyles>
    <p:titleStyle>
      <a:lvl1pPr algn="ctr" defTabSz="914400" rtl="0" eaLnBrk="1" latinLnBrk="0" hangingPunct="1">
        <a:spcBef>
          <a:spcPct val="0"/>
        </a:spcBef>
        <a:buNone/>
        <a:defRPr sz="3600" b="1" kern="1200">
          <a:solidFill>
            <a:schemeClr val="tx1">
              <a:lumMod val="85000"/>
              <a:lumOff val="1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 Security</a:t>
            </a:r>
            <a:br>
              <a:rPr lang="en-US" dirty="0"/>
            </a:br>
            <a:r>
              <a:rPr lang="en-US" dirty="0"/>
              <a:t>CMIS 422</a:t>
            </a:r>
            <a:br>
              <a:rPr lang="en-US" dirty="0"/>
            </a:br>
            <a:r>
              <a:rPr lang="en-US" dirty="0"/>
              <a:t>War on Networks</a:t>
            </a:r>
            <a:br>
              <a:rPr lang="en-US" dirty="0"/>
            </a:br>
            <a:r>
              <a:rPr lang="en-US" dirty="0"/>
              <a:t>Module 7</a:t>
            </a:r>
            <a:br>
              <a:rPr lang="en-US" dirty="0"/>
            </a:br>
            <a:br>
              <a:rPr lang="en-US" dirty="0"/>
            </a:br>
            <a:br>
              <a:rPr lang="en-US" sz="3100" dirty="0"/>
            </a:br>
            <a:r>
              <a:rPr lang="en-US" sz="3100" dirty="0"/>
              <a:t>Mona Taghavi</a:t>
            </a:r>
            <a:endParaRPr lang="en-CA" dirty="0"/>
          </a:p>
        </p:txBody>
      </p:sp>
    </p:spTree>
    <p:custDataLst>
      <p:tags r:id="rId1"/>
    </p:custDataLst>
    <p:extLst>
      <p:ext uri="{BB962C8B-B14F-4D97-AF65-F5344CB8AC3E}">
        <p14:creationId xmlns:p14="http://schemas.microsoft.com/office/powerpoint/2010/main" val="208674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Text Box 3">
            <a:extLst>
              <a:ext uri="{FF2B5EF4-FFF2-40B4-BE49-F238E27FC236}">
                <a16:creationId xmlns:a16="http://schemas.microsoft.com/office/drawing/2014/main" id="{F155E6EF-3982-03D3-869A-14E31E61EA93}"/>
              </a:ext>
            </a:extLst>
          </p:cNvPr>
          <p:cNvSpPr txBox="1">
            <a:spLocks noChangeArrowheads="1"/>
          </p:cNvSpPr>
          <p:nvPr/>
        </p:nvSpPr>
        <p:spPr bwMode="auto">
          <a:xfrm>
            <a:off x="1752600" y="76201"/>
            <a:ext cx="4002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3600" b="0">
                <a:solidFill>
                  <a:srgbClr val="3366FF"/>
                </a:solidFill>
                <a:latin typeface="Tahoma" panose="020B0604030504040204" pitchFamily="34" charset="0"/>
                <a:cs typeface="Tahoma" panose="020B0604030504040204" pitchFamily="34" charset="0"/>
              </a:rPr>
              <a:t>TCP/IP PROTOCOL</a:t>
            </a:r>
          </a:p>
        </p:txBody>
      </p:sp>
      <p:sp>
        <p:nvSpPr>
          <p:cNvPr id="41987" name="Text Box 4">
            <a:extLst>
              <a:ext uri="{FF2B5EF4-FFF2-40B4-BE49-F238E27FC236}">
                <a16:creationId xmlns:a16="http://schemas.microsoft.com/office/drawing/2014/main" id="{38A3F4B7-31B6-36DA-FD17-723826EAC5A8}"/>
              </a:ext>
            </a:extLst>
          </p:cNvPr>
          <p:cNvSpPr txBox="1">
            <a:spLocks noChangeArrowheads="1"/>
          </p:cNvSpPr>
          <p:nvPr/>
        </p:nvSpPr>
        <p:spPr bwMode="auto">
          <a:xfrm>
            <a:off x="9753601" y="6400801"/>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ar-SA" altLang="ar-SA"/>
          </a:p>
        </p:txBody>
      </p:sp>
      <p:sp>
        <p:nvSpPr>
          <p:cNvPr id="679941" name="Rectangle 5">
            <a:extLst>
              <a:ext uri="{FF2B5EF4-FFF2-40B4-BE49-F238E27FC236}">
                <a16:creationId xmlns:a16="http://schemas.microsoft.com/office/drawing/2014/main" id="{063E0EC9-CBDC-49D5-BE10-4484B030D5D6}"/>
              </a:ext>
            </a:extLst>
          </p:cNvPr>
          <p:cNvSpPr>
            <a:spLocks noChangeArrowheads="1"/>
          </p:cNvSpPr>
          <p:nvPr/>
        </p:nvSpPr>
        <p:spPr bwMode="auto">
          <a:xfrm>
            <a:off x="1981200" y="1759914"/>
            <a:ext cx="7742238" cy="3477875"/>
          </a:xfrm>
          <a:prstGeom prst="rect">
            <a:avLst/>
          </a:prstGeom>
          <a:noFill/>
          <a:ln w="9525">
            <a:noFill/>
            <a:miter lim="800000"/>
            <a:headEnd/>
            <a:tailEnd/>
          </a:ln>
          <a:effectLst/>
        </p:spPr>
        <p:txBody>
          <a:bodyPr anchor="ctr">
            <a:spAutoFit/>
          </a:bodyPr>
          <a:lstStyle/>
          <a:p>
            <a:pPr marL="342900" indent="-342900">
              <a:buFont typeface="Arial" panose="020B0604020202020204" pitchFamily="34" charset="0"/>
              <a:buChar char="•"/>
              <a:defRPr/>
            </a:pPr>
            <a:r>
              <a:rPr lang="en-US" sz="2000" dirty="0">
                <a:latin typeface="+mn-lt"/>
              </a:rPr>
              <a:t>The Transmission Control Protocol/Internet Protocol (TCP/IP) is the protocol of the Internet. </a:t>
            </a:r>
          </a:p>
          <a:p>
            <a:pPr marL="342900" indent="-342900">
              <a:buFont typeface="Arial" panose="020B0604020202020204" pitchFamily="34" charset="0"/>
              <a:buChar char="•"/>
              <a:defRPr/>
            </a:pPr>
            <a:r>
              <a:rPr lang="en-US" sz="2000" dirty="0">
                <a:latin typeface="+mn-lt"/>
              </a:rPr>
              <a:t>TCP/IP uses a suite of protocols, the primary ones being the Transmission Control Protocol (TCP) and the Internet Protocol (IP). </a:t>
            </a:r>
          </a:p>
          <a:p>
            <a:pPr marL="342900" indent="-342900">
              <a:buFont typeface="Arial" panose="020B0604020202020204" pitchFamily="34" charset="0"/>
              <a:buChar char="•"/>
              <a:defRPr/>
            </a:pPr>
            <a:r>
              <a:rPr lang="en-US" sz="2000" dirty="0">
                <a:latin typeface="+mn-lt"/>
              </a:rPr>
              <a:t>The TCP performs three basic functions: </a:t>
            </a:r>
          </a:p>
          <a:p>
            <a:pPr marL="914400" lvl="1" indent="-457200">
              <a:buFont typeface="+mj-lt"/>
              <a:buAutoNum type="arabicPeriod"/>
              <a:defRPr/>
            </a:pPr>
            <a:r>
              <a:rPr lang="en-US" sz="2000" dirty="0">
                <a:latin typeface="+mn-lt"/>
              </a:rPr>
              <a:t>It manages the movement of data packets between computers by establishing a connection between the computers, </a:t>
            </a:r>
          </a:p>
          <a:p>
            <a:pPr marL="914400" lvl="1" indent="-457200">
              <a:buFont typeface="+mj-lt"/>
              <a:buAutoNum type="arabicPeriod"/>
              <a:defRPr/>
            </a:pPr>
            <a:r>
              <a:rPr lang="en-US" sz="2000" dirty="0">
                <a:latin typeface="+mn-lt"/>
              </a:rPr>
              <a:t>it sequences the transfer of packets</a:t>
            </a:r>
          </a:p>
          <a:p>
            <a:pPr marL="914400" lvl="1" indent="-457200">
              <a:buFont typeface="+mj-lt"/>
              <a:buAutoNum type="arabicPeriod"/>
              <a:defRPr/>
            </a:pPr>
            <a:r>
              <a:rPr lang="en-US" sz="2000" dirty="0">
                <a:latin typeface="+mn-lt"/>
              </a:rPr>
              <a:t>it acknowledges the packets that have been transmitted.</a:t>
            </a:r>
          </a:p>
          <a:p>
            <a:pPr marL="342900" lvl="1" indent="-342900">
              <a:buFont typeface="Arial" panose="020B0604020202020204" pitchFamily="34" charset="0"/>
              <a:buChar char="•"/>
              <a:defRPr/>
            </a:pPr>
            <a:r>
              <a:rPr lang="en-US" sz="2000" dirty="0">
                <a:latin typeface="+mn-lt"/>
              </a:rPr>
              <a:t>The Internet Protocol (IP) is responsible for disassembling, delivering, and reassembling the data during transmission. </a:t>
            </a:r>
          </a:p>
        </p:txBody>
      </p:sp>
      <p:sp>
        <p:nvSpPr>
          <p:cNvPr id="41989" name="Slide Number Placeholder 1">
            <a:extLst>
              <a:ext uri="{FF2B5EF4-FFF2-40B4-BE49-F238E27FC236}">
                <a16:creationId xmlns:a16="http://schemas.microsoft.com/office/drawing/2014/main" id="{9B532391-A9DC-AA30-649B-C363BEC44E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ar-SA" sz="1200" b="0">
                <a:latin typeface="Times New Roman" panose="02020603050405020304" pitchFamily="18" charset="0"/>
              </a:rPr>
              <a:t>1.</a:t>
            </a:r>
            <a:fld id="{963566BA-A473-1640-A6CB-684FF7076DDA}" type="slidenum">
              <a:rPr lang="en-US" altLang="ar-SA" sz="1200" b="0">
                <a:latin typeface="Times New Roman" panose="02020603050405020304" pitchFamily="18" charset="0"/>
              </a:rPr>
              <a:pPr/>
              <a:t>10</a:t>
            </a:fld>
            <a:endParaRPr lang="en-US" altLang="ar-SA" sz="1200" b="0">
              <a:latin typeface="Times New Roman" panose="02020603050405020304" pitchFamily="18" charset="0"/>
            </a:endParaRPr>
          </a:p>
        </p:txBody>
      </p:sp>
      <p:sp>
        <p:nvSpPr>
          <p:cNvPr id="2" name="Title 4">
            <a:extLst>
              <a:ext uri="{FF2B5EF4-FFF2-40B4-BE49-F238E27FC236}">
                <a16:creationId xmlns:a16="http://schemas.microsoft.com/office/drawing/2014/main" id="{55BB2F74-0843-BC86-6358-5FDE6F7D42E1}"/>
              </a:ext>
            </a:extLst>
          </p:cNvPr>
          <p:cNvSpPr txBox="1">
            <a:spLocks/>
          </p:cNvSpPr>
          <p:nvPr/>
        </p:nvSpPr>
        <p:spPr>
          <a:xfrm>
            <a:off x="-50800" y="0"/>
            <a:ext cx="12192000" cy="684000"/>
          </a:xfrm>
          <a:prstGeom prst="rect">
            <a:avLst/>
          </a:prstGeom>
          <a:solidFill>
            <a:schemeClr val="bg1">
              <a:lumMod val="85000"/>
            </a:schemeClr>
          </a:solidFill>
        </p:spPr>
        <p:txBody>
          <a:bodyPr/>
          <a:lstStyle>
            <a:lvl1pPr algn="ctr" defTabSz="914400" rtl="0" eaLnBrk="1" latinLnBrk="0" hangingPunct="1">
              <a:spcBef>
                <a:spcPct val="0"/>
              </a:spcBef>
              <a:buNone/>
              <a:defRPr sz="3600" b="1" kern="1200">
                <a:solidFill>
                  <a:schemeClr val="tx1">
                    <a:lumMod val="85000"/>
                    <a:lumOff val="15000"/>
                  </a:schemeClr>
                </a:solidFill>
                <a:latin typeface="+mj-lt"/>
                <a:ea typeface="+mj-ea"/>
                <a:cs typeface="+mj-cs"/>
              </a:defRPr>
            </a:lvl1pPr>
          </a:lstStyle>
          <a:p>
            <a:pPr fontAlgn="auto">
              <a:spcAft>
                <a:spcPts val="0"/>
              </a:spcAft>
            </a:pPr>
            <a:r>
              <a:rPr lang="en-US" dirty="0"/>
              <a:t>TCP/IP Protocol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C55D5B65-7F11-8487-1AD3-CA1D6C9CDAF8}"/>
              </a:ext>
            </a:extLst>
          </p:cNvPr>
          <p:cNvSpPr>
            <a:spLocks noGrp="1" noChangeArrowheads="1"/>
          </p:cNvSpPr>
          <p:nvPr>
            <p:ph/>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000"/>
              <a:t>Before data are transmitted over the Internet, they are divided into small, fixed bundles called </a:t>
            </a:r>
            <a:r>
              <a:rPr lang="en-US" altLang="en-US" sz="2000" b="1" i="1"/>
              <a:t>packets</a:t>
            </a:r>
            <a:r>
              <a:rPr lang="en-US" altLang="en-US" sz="2000" i="1"/>
              <a:t>. </a:t>
            </a:r>
          </a:p>
          <a:p>
            <a:r>
              <a:rPr lang="en-US" altLang="en-US" sz="2000"/>
              <a:t>The transmission technology that breaks up blocks of text into packets is called </a:t>
            </a:r>
            <a:r>
              <a:rPr lang="en-US" altLang="en-US" sz="2000" b="1"/>
              <a:t>packet switching</a:t>
            </a:r>
            <a:r>
              <a:rPr lang="en-US" altLang="en-US" sz="2000" i="1"/>
              <a:t>. </a:t>
            </a:r>
            <a:r>
              <a:rPr lang="en-US" altLang="en-US" sz="2000"/>
              <a:t>Each packet carries the information that will help it reach its destination—the sender’s IP address, the intended recipient’s IP address, the number of packets in the message, and the sequence number of the particular packet within the message. When the packets reach their destination, they are reassembled into the original message.</a:t>
            </a:r>
          </a:p>
        </p:txBody>
      </p:sp>
      <p:sp>
        <p:nvSpPr>
          <p:cNvPr id="43011" name="Slide Number Placeholder 2">
            <a:extLst>
              <a:ext uri="{FF2B5EF4-FFF2-40B4-BE49-F238E27FC236}">
                <a16:creationId xmlns:a16="http://schemas.microsoft.com/office/drawing/2014/main" id="{46176C70-E1A3-C23B-4D0E-36A2C725207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ar-SA" sz="1200" b="0">
                <a:latin typeface="Times New Roman" panose="02020603050405020304" pitchFamily="18" charset="0"/>
              </a:rPr>
              <a:t>1.</a:t>
            </a:r>
            <a:fld id="{5A689BFE-4D8F-C04D-B77F-C1E339E587D5}" type="slidenum">
              <a:rPr lang="en-US" altLang="ar-SA" sz="1200" b="0">
                <a:latin typeface="Times New Roman" panose="02020603050405020304" pitchFamily="18" charset="0"/>
              </a:rPr>
              <a:pPr/>
              <a:t>11</a:t>
            </a:fld>
            <a:endParaRPr lang="en-US" altLang="ar-SA" sz="1200" b="0">
              <a:latin typeface="Times New Roman" panose="02020603050405020304" pitchFamily="18" charset="0"/>
            </a:endParaRPr>
          </a:p>
        </p:txBody>
      </p:sp>
      <p:pic>
        <p:nvPicPr>
          <p:cNvPr id="43012" name="Picture 3">
            <a:extLst>
              <a:ext uri="{FF2B5EF4-FFF2-40B4-BE49-F238E27FC236}">
                <a16:creationId xmlns:a16="http://schemas.microsoft.com/office/drawing/2014/main" id="{74468A32-A9F9-CB54-141F-A64D7EB3C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55997"/>
            <a:ext cx="91440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A8458510-E2E0-4D01-9E10-23AA199C565D}"/>
              </a:ext>
            </a:extLst>
          </p:cNvPr>
          <p:cNvSpPr txBox="1">
            <a:spLocks noChangeArrowheads="1"/>
          </p:cNvSpPr>
          <p:nvPr/>
        </p:nvSpPr>
        <p:spPr>
          <a:xfrm>
            <a:off x="2209800" y="1143000"/>
            <a:ext cx="7162800" cy="4916488"/>
          </a:xfrm>
          <a:prstGeom prst="rect">
            <a:avLst/>
          </a:prstGeom>
        </p:spPr>
        <p:txBody>
          <a:bodyPr/>
          <a:lstStyle/>
          <a:p>
            <a:pPr marL="342900"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In a layered model</a:t>
            </a:r>
          </a:p>
          <a:p>
            <a:pPr marL="800100" lvl="1"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Each layer performs a subset of the required communication functions</a:t>
            </a:r>
          </a:p>
          <a:p>
            <a:pPr marL="800100" lvl="1"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Each layer relies on the next lower layer to perform more primitive functions</a:t>
            </a:r>
          </a:p>
          <a:p>
            <a:pPr marL="800100" lvl="1"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Each layer provides services to the next higher layer</a:t>
            </a:r>
          </a:p>
          <a:p>
            <a:pPr marL="800100" lvl="1"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Changes in one layer should not require changes in other layers</a:t>
            </a:r>
          </a:p>
          <a:p>
            <a:pPr marL="800100" lvl="1" indent="-342900">
              <a:spcBef>
                <a:spcPct val="20000"/>
              </a:spcBef>
              <a:buClr>
                <a:schemeClr val="folHlink"/>
              </a:buClr>
              <a:buSzPct val="60000"/>
              <a:buFont typeface="Wingdings" pitchFamily="2" charset="2"/>
              <a:buChar char="n"/>
              <a:defRPr/>
            </a:pPr>
            <a:r>
              <a:rPr lang="en-US" altLang="en-US" sz="2400" kern="0" dirty="0">
                <a:cs typeface="Times New Roman" pitchFamily="18" charset="0"/>
              </a:rPr>
              <a:t>The processes on each machine at a given layer are called peer-to-peer process</a:t>
            </a:r>
          </a:p>
          <a:p>
            <a:pPr marL="342900" indent="-342900">
              <a:spcBef>
                <a:spcPct val="20000"/>
              </a:spcBef>
              <a:buClr>
                <a:schemeClr val="folHlink"/>
              </a:buClr>
              <a:buSzPct val="60000"/>
              <a:buFont typeface="Wingdings" pitchFamily="2" charset="2"/>
              <a:buChar char="n"/>
              <a:defRPr/>
            </a:pPr>
            <a:endParaRPr lang="zh-CN" altLang="en-US" sz="2400" kern="0" dirty="0">
              <a:ea typeface="SimSun" pitchFamily="2" charset="-122"/>
              <a:cs typeface="Times New Roman" pitchFamily="18" charset="0"/>
            </a:endParaRPr>
          </a:p>
          <a:p>
            <a:pPr marL="342900" indent="-342900">
              <a:spcBef>
                <a:spcPct val="20000"/>
              </a:spcBef>
              <a:buClr>
                <a:schemeClr val="folHlink"/>
              </a:buClr>
              <a:buSzPct val="60000"/>
              <a:defRPr/>
            </a:pPr>
            <a:endParaRPr lang="en-US" sz="2400" kern="0" dirty="0">
              <a:cs typeface="Times New Roman" pitchFamily="18" charset="0"/>
            </a:endParaRPr>
          </a:p>
        </p:txBody>
      </p:sp>
      <p:sp>
        <p:nvSpPr>
          <p:cNvPr id="40964" name="Slide Number Placeholder 1">
            <a:extLst>
              <a:ext uri="{FF2B5EF4-FFF2-40B4-BE49-F238E27FC236}">
                <a16:creationId xmlns:a16="http://schemas.microsoft.com/office/drawing/2014/main" id="{3C1C6FE3-3504-3037-CC4A-CCDB9F10F6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ar-SA" sz="1200" b="0">
                <a:latin typeface="Times New Roman" panose="02020603050405020304" pitchFamily="18" charset="0"/>
              </a:rPr>
              <a:t>1.</a:t>
            </a:r>
            <a:fld id="{286B8676-F06D-9D4F-BCD9-C2CED360DCD9}" type="slidenum">
              <a:rPr lang="en-US" altLang="ar-SA" sz="1200" b="0">
                <a:latin typeface="Times New Roman" panose="02020603050405020304" pitchFamily="18" charset="0"/>
              </a:rPr>
              <a:pPr/>
              <a:t>12</a:t>
            </a:fld>
            <a:endParaRPr lang="en-US" altLang="ar-SA" sz="1200" b="0">
              <a:latin typeface="Times New Roman" panose="02020603050405020304" pitchFamily="18" charset="0"/>
            </a:endParaRPr>
          </a:p>
        </p:txBody>
      </p:sp>
      <p:sp>
        <p:nvSpPr>
          <p:cNvPr id="2" name="Title 4">
            <a:extLst>
              <a:ext uri="{FF2B5EF4-FFF2-40B4-BE49-F238E27FC236}">
                <a16:creationId xmlns:a16="http://schemas.microsoft.com/office/drawing/2014/main" id="{AADF6BCF-A77A-D33F-DA92-D7D707FE64CD}"/>
              </a:ext>
            </a:extLst>
          </p:cNvPr>
          <p:cNvSpPr txBox="1">
            <a:spLocks/>
          </p:cNvSpPr>
          <p:nvPr/>
        </p:nvSpPr>
        <p:spPr>
          <a:xfrm>
            <a:off x="-50800" y="0"/>
            <a:ext cx="12192000" cy="684000"/>
          </a:xfrm>
          <a:prstGeom prst="rect">
            <a:avLst/>
          </a:prstGeom>
          <a:solidFill>
            <a:schemeClr val="bg1">
              <a:lumMod val="85000"/>
            </a:schemeClr>
          </a:solidFill>
        </p:spPr>
        <p:txBody>
          <a:bodyPr/>
          <a:lstStyle>
            <a:lvl1pPr algn="ctr" defTabSz="914400" rtl="0" eaLnBrk="1" latinLnBrk="0" hangingPunct="1">
              <a:spcBef>
                <a:spcPct val="0"/>
              </a:spcBef>
              <a:buNone/>
              <a:defRPr sz="3600" b="1" kern="1200">
                <a:solidFill>
                  <a:schemeClr val="tx1">
                    <a:lumMod val="85000"/>
                    <a:lumOff val="15000"/>
                  </a:schemeClr>
                </a:solidFill>
                <a:latin typeface="+mj-lt"/>
                <a:ea typeface="+mj-ea"/>
                <a:cs typeface="+mj-cs"/>
              </a:defRPr>
            </a:lvl1pPr>
          </a:lstStyle>
          <a:p>
            <a:pPr fontAlgn="auto">
              <a:spcAft>
                <a:spcPts val="0"/>
              </a:spcAft>
            </a:pPr>
            <a:r>
              <a:rPr lang="en-US" dirty="0"/>
              <a:t>Layered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6">
            <a:extLst>
              <a:ext uri="{FF2B5EF4-FFF2-40B4-BE49-F238E27FC236}">
                <a16:creationId xmlns:a16="http://schemas.microsoft.com/office/drawing/2014/main" id="{C079C9FB-CC03-9BD3-F5C2-7BF0D392F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1"/>
            <a:ext cx="54991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Slide Number Placeholder 1">
            <a:extLst>
              <a:ext uri="{FF2B5EF4-FFF2-40B4-BE49-F238E27FC236}">
                <a16:creationId xmlns:a16="http://schemas.microsoft.com/office/drawing/2014/main" id="{386B7445-CD98-B177-CD5E-34A7160451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ar-SA" sz="1200" b="0">
                <a:latin typeface="Times New Roman" panose="02020603050405020304" pitchFamily="18" charset="0"/>
              </a:rPr>
              <a:t>1.</a:t>
            </a:r>
            <a:fld id="{B91989FB-2E34-BC47-8989-385680B8E55C}" type="slidenum">
              <a:rPr lang="en-US" altLang="ar-SA" sz="1200" b="0">
                <a:latin typeface="Times New Roman" panose="02020603050405020304" pitchFamily="18" charset="0"/>
              </a:rPr>
              <a:pPr/>
              <a:t>13</a:t>
            </a:fld>
            <a:endParaRPr lang="en-US" altLang="ar-SA" sz="1200" b="0">
              <a:latin typeface="Times New Roman" panose="02020603050405020304" pitchFamily="18" charset="0"/>
            </a:endParaRPr>
          </a:p>
        </p:txBody>
      </p:sp>
      <p:sp>
        <p:nvSpPr>
          <p:cNvPr id="2" name="Title 4">
            <a:extLst>
              <a:ext uri="{FF2B5EF4-FFF2-40B4-BE49-F238E27FC236}">
                <a16:creationId xmlns:a16="http://schemas.microsoft.com/office/drawing/2014/main" id="{72DFA115-D479-5BD1-4D63-D4DE199020BB}"/>
              </a:ext>
            </a:extLst>
          </p:cNvPr>
          <p:cNvSpPr txBox="1">
            <a:spLocks/>
          </p:cNvSpPr>
          <p:nvPr/>
        </p:nvSpPr>
        <p:spPr>
          <a:xfrm>
            <a:off x="-50800" y="0"/>
            <a:ext cx="12192000" cy="684000"/>
          </a:xfrm>
          <a:prstGeom prst="rect">
            <a:avLst/>
          </a:prstGeom>
          <a:solidFill>
            <a:schemeClr val="bg1">
              <a:lumMod val="85000"/>
            </a:schemeClr>
          </a:solidFill>
        </p:spPr>
        <p:txBody>
          <a:bodyPr/>
          <a:lstStyle>
            <a:lvl1pPr algn="ctr" defTabSz="914400" rtl="0" eaLnBrk="1" latinLnBrk="0" hangingPunct="1">
              <a:spcBef>
                <a:spcPct val="0"/>
              </a:spcBef>
              <a:buNone/>
              <a:defRPr sz="3600" b="1" kern="1200">
                <a:solidFill>
                  <a:schemeClr val="tx1">
                    <a:lumMod val="85000"/>
                    <a:lumOff val="15000"/>
                  </a:schemeClr>
                </a:solidFill>
                <a:latin typeface="+mj-lt"/>
                <a:ea typeface="+mj-ea"/>
                <a:cs typeface="+mj-cs"/>
              </a:defRPr>
            </a:lvl1pPr>
          </a:lstStyle>
          <a:p>
            <a:pPr fontAlgn="auto">
              <a:spcAft>
                <a:spcPts val="0"/>
              </a:spcAft>
            </a:pPr>
            <a:r>
              <a:rPr lang="en-US" dirty="0"/>
              <a:t>Layered tasks in sending a letter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11499-70CD-D869-7A3D-5527E6ADB1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E896BEF-BC85-A5DE-FCA3-176E2B768EEF}"/>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4495C104-4CC0-2CAD-AF04-6DCA0616028E}"/>
              </a:ext>
            </a:extLst>
          </p:cNvPr>
          <p:cNvSpPr>
            <a:spLocks noGrp="1"/>
          </p:cNvSpPr>
          <p:nvPr>
            <p:ph type="body" sz="half" idx="14"/>
          </p:nvPr>
        </p:nvSpPr>
        <p:spPr/>
        <p:txBody>
          <a:bodyPr/>
          <a:lstStyle/>
          <a:p>
            <a:r>
              <a:rPr lang="en-US" dirty="0"/>
              <a:t>What is OSI? </a:t>
            </a:r>
          </a:p>
        </p:txBody>
      </p:sp>
      <p:sp>
        <p:nvSpPr>
          <p:cNvPr id="4" name="Slide Number Placeholder 3">
            <a:extLst>
              <a:ext uri="{FF2B5EF4-FFF2-40B4-BE49-F238E27FC236}">
                <a16:creationId xmlns:a16="http://schemas.microsoft.com/office/drawing/2014/main" id="{719E1127-2DA3-C8C3-966E-62A319D53E41}"/>
              </a:ext>
            </a:extLst>
          </p:cNvPr>
          <p:cNvSpPr>
            <a:spLocks noGrp="1"/>
          </p:cNvSpPr>
          <p:nvPr>
            <p:ph type="sldNum" sz="quarter" idx="4294967295"/>
          </p:nvPr>
        </p:nvSpPr>
        <p:spPr/>
        <p:txBody>
          <a:bodyPr/>
          <a:lstStyle/>
          <a:p>
            <a:fld id="{5BFA158B-7C94-F543-87DB-41F59EA4FAFA}" type="slidenum">
              <a:rPr lang="en-US" smtClean="0">
                <a:latin typeface="Arial"/>
              </a:rPr>
              <a:pPr/>
              <a:t>14</a:t>
            </a:fld>
            <a:endParaRPr lang="en-US">
              <a:latin typeface="Arial"/>
            </a:endParaRPr>
          </a:p>
        </p:txBody>
      </p:sp>
    </p:spTree>
    <p:extLst>
      <p:ext uri="{BB962C8B-B14F-4D97-AF65-F5344CB8AC3E}">
        <p14:creationId xmlns:p14="http://schemas.microsoft.com/office/powerpoint/2010/main" val="188658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94D8C1-62F6-9709-28A1-D9E3163FEEBE}"/>
              </a:ext>
            </a:extLst>
          </p:cNvPr>
          <p:cNvPicPr>
            <a:picLocks noGrp="1" noChangeAspect="1"/>
          </p:cNvPicPr>
          <p:nvPr>
            <p:ph idx="1"/>
          </p:nvPr>
        </p:nvPicPr>
        <p:blipFill>
          <a:blip r:embed="rId2"/>
          <a:srcRect t="4498" r="2516" b="11538"/>
          <a:stretch/>
        </p:blipFill>
        <p:spPr>
          <a:xfrm>
            <a:off x="914400" y="934841"/>
            <a:ext cx="10397923" cy="5008759"/>
          </a:xfrm>
          <a:prstGeom prst="rect">
            <a:avLst/>
          </a:prstGeom>
        </p:spPr>
      </p:pic>
      <p:sp>
        <p:nvSpPr>
          <p:cNvPr id="3" name="Title 2">
            <a:extLst>
              <a:ext uri="{FF2B5EF4-FFF2-40B4-BE49-F238E27FC236}">
                <a16:creationId xmlns:a16="http://schemas.microsoft.com/office/drawing/2014/main" id="{58E27E91-8D25-0BF0-5B7B-6CBEB0688316}"/>
              </a:ext>
            </a:extLst>
          </p:cNvPr>
          <p:cNvSpPr>
            <a:spLocks noGrp="1"/>
          </p:cNvSpPr>
          <p:nvPr>
            <p:ph type="title"/>
          </p:nvPr>
        </p:nvSpPr>
        <p:spPr/>
        <p:txBody>
          <a:bodyPr/>
          <a:lstStyle/>
          <a:p>
            <a:r>
              <a:rPr lang="en-US" dirty="0"/>
              <a:t>OSI Layers</a:t>
            </a:r>
          </a:p>
        </p:txBody>
      </p:sp>
    </p:spTree>
    <p:extLst>
      <p:ext uri="{BB962C8B-B14F-4D97-AF65-F5344CB8AC3E}">
        <p14:creationId xmlns:p14="http://schemas.microsoft.com/office/powerpoint/2010/main" val="229355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78297-F94F-715F-C525-E786E061C2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32F300-C596-278E-8A0A-B5B8B9D1E58A}"/>
              </a:ext>
            </a:extLst>
          </p:cNvPr>
          <p:cNvSpPr>
            <a:spLocks noGrp="1"/>
          </p:cNvSpPr>
          <p:nvPr>
            <p:ph type="title"/>
          </p:nvPr>
        </p:nvSpPr>
        <p:spPr/>
        <p:txBody>
          <a:bodyPr/>
          <a:lstStyle/>
          <a:p>
            <a:r>
              <a:rPr lang="en-US" dirty="0"/>
              <a:t>OSI Layers</a:t>
            </a:r>
          </a:p>
        </p:txBody>
      </p:sp>
      <p:pic>
        <p:nvPicPr>
          <p:cNvPr id="6" name="Content Placeholder 5">
            <a:extLst>
              <a:ext uri="{FF2B5EF4-FFF2-40B4-BE49-F238E27FC236}">
                <a16:creationId xmlns:a16="http://schemas.microsoft.com/office/drawing/2014/main" id="{7CE9362A-00C1-7CEC-150C-8EB299F2DC50}"/>
              </a:ext>
            </a:extLst>
          </p:cNvPr>
          <p:cNvPicPr>
            <a:picLocks noGrp="1" noChangeAspect="1"/>
          </p:cNvPicPr>
          <p:nvPr>
            <p:ph idx="1"/>
          </p:nvPr>
        </p:nvPicPr>
        <p:blipFill>
          <a:blip r:embed="rId3"/>
          <a:stretch>
            <a:fillRect/>
          </a:stretch>
        </p:blipFill>
        <p:spPr>
          <a:xfrm>
            <a:off x="609600" y="1015312"/>
            <a:ext cx="10972800" cy="5086139"/>
          </a:xfrm>
          <a:prstGeom prst="rect">
            <a:avLst/>
          </a:prstGeom>
        </p:spPr>
      </p:pic>
    </p:spTree>
    <p:extLst>
      <p:ext uri="{BB962C8B-B14F-4D97-AF65-F5344CB8AC3E}">
        <p14:creationId xmlns:p14="http://schemas.microsoft.com/office/powerpoint/2010/main" val="258487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3D43C-A4E0-B548-713F-CA93DF9603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877917-DFFF-7183-24BA-2068CFEAB4F7}"/>
              </a:ext>
            </a:extLst>
          </p:cNvPr>
          <p:cNvSpPr>
            <a:spLocks noGrp="1"/>
          </p:cNvSpPr>
          <p:nvPr>
            <p:ph type="title"/>
          </p:nvPr>
        </p:nvSpPr>
        <p:spPr/>
        <p:txBody>
          <a:bodyPr/>
          <a:lstStyle/>
          <a:p>
            <a:r>
              <a:rPr lang="en-US" dirty="0"/>
              <a:t>OSI Layers</a:t>
            </a:r>
          </a:p>
        </p:txBody>
      </p:sp>
      <p:pic>
        <p:nvPicPr>
          <p:cNvPr id="6" name="Content Placeholder 5">
            <a:extLst>
              <a:ext uri="{FF2B5EF4-FFF2-40B4-BE49-F238E27FC236}">
                <a16:creationId xmlns:a16="http://schemas.microsoft.com/office/drawing/2014/main" id="{EF1E22ED-0E5E-B539-0C75-FFEA63212D24}"/>
              </a:ext>
            </a:extLst>
          </p:cNvPr>
          <p:cNvPicPr>
            <a:picLocks noGrp="1" noChangeAspect="1"/>
          </p:cNvPicPr>
          <p:nvPr>
            <p:ph idx="1"/>
          </p:nvPr>
        </p:nvPicPr>
        <p:blipFill>
          <a:blip r:embed="rId2"/>
          <a:stretch>
            <a:fillRect/>
          </a:stretch>
        </p:blipFill>
        <p:spPr>
          <a:xfrm>
            <a:off x="609600" y="1245527"/>
            <a:ext cx="10972800" cy="4625708"/>
          </a:xfrm>
          <a:prstGeom prst="rect">
            <a:avLst/>
          </a:prstGeom>
        </p:spPr>
      </p:pic>
    </p:spTree>
    <p:extLst>
      <p:ext uri="{BB962C8B-B14F-4D97-AF65-F5344CB8AC3E}">
        <p14:creationId xmlns:p14="http://schemas.microsoft.com/office/powerpoint/2010/main" val="17663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F625-5939-0FB7-E301-CF83311861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1A4DE-1411-943B-38DC-CE37A0A097B3}"/>
              </a:ext>
            </a:extLst>
          </p:cNvPr>
          <p:cNvSpPr>
            <a:spLocks noGrp="1"/>
          </p:cNvSpPr>
          <p:nvPr>
            <p:ph type="title"/>
          </p:nvPr>
        </p:nvSpPr>
        <p:spPr/>
        <p:txBody>
          <a:bodyPr/>
          <a:lstStyle/>
          <a:p>
            <a:r>
              <a:rPr lang="en-US" dirty="0"/>
              <a:t>OSI Layers</a:t>
            </a:r>
          </a:p>
        </p:txBody>
      </p:sp>
      <p:pic>
        <p:nvPicPr>
          <p:cNvPr id="6" name="Content Placeholder 5">
            <a:extLst>
              <a:ext uri="{FF2B5EF4-FFF2-40B4-BE49-F238E27FC236}">
                <a16:creationId xmlns:a16="http://schemas.microsoft.com/office/drawing/2014/main" id="{F6387836-EEBE-9D79-BB21-E88E4F7DA0E6}"/>
              </a:ext>
            </a:extLst>
          </p:cNvPr>
          <p:cNvPicPr>
            <a:picLocks noGrp="1" noChangeAspect="1"/>
          </p:cNvPicPr>
          <p:nvPr>
            <p:ph idx="1"/>
          </p:nvPr>
        </p:nvPicPr>
        <p:blipFill>
          <a:blip r:embed="rId2"/>
          <a:stretch>
            <a:fillRect/>
          </a:stretch>
        </p:blipFill>
        <p:spPr>
          <a:xfrm>
            <a:off x="719461" y="990600"/>
            <a:ext cx="10753078" cy="5135563"/>
          </a:xfrm>
          <a:prstGeom prst="rect">
            <a:avLst/>
          </a:prstGeom>
        </p:spPr>
      </p:pic>
    </p:spTree>
    <p:extLst>
      <p:ext uri="{BB962C8B-B14F-4D97-AF65-F5344CB8AC3E}">
        <p14:creationId xmlns:p14="http://schemas.microsoft.com/office/powerpoint/2010/main" val="2571647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AC594-6A56-6CAD-1529-191EB0436F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AD73FD-0F59-7490-9A0C-B0797E1E5F3F}"/>
              </a:ext>
            </a:extLst>
          </p:cNvPr>
          <p:cNvSpPr>
            <a:spLocks noGrp="1"/>
          </p:cNvSpPr>
          <p:nvPr>
            <p:ph type="title"/>
          </p:nvPr>
        </p:nvSpPr>
        <p:spPr/>
        <p:txBody>
          <a:bodyPr/>
          <a:lstStyle/>
          <a:p>
            <a:r>
              <a:rPr lang="en-US" dirty="0"/>
              <a:t>OSI Layers</a:t>
            </a:r>
          </a:p>
        </p:txBody>
      </p:sp>
      <p:sp>
        <p:nvSpPr>
          <p:cNvPr id="5" name="Content Placeholder 4">
            <a:extLst>
              <a:ext uri="{FF2B5EF4-FFF2-40B4-BE49-F238E27FC236}">
                <a16:creationId xmlns:a16="http://schemas.microsoft.com/office/drawing/2014/main" id="{EC057810-7494-FF82-7A59-9F7A46C7331B}"/>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11F659E3-0A2A-12EE-E404-588B4E808FF3}"/>
              </a:ext>
            </a:extLst>
          </p:cNvPr>
          <p:cNvPicPr>
            <a:picLocks noChangeAspect="1"/>
          </p:cNvPicPr>
          <p:nvPr/>
        </p:nvPicPr>
        <p:blipFill>
          <a:blip r:embed="rId2"/>
          <a:srcRect l="-332" t="15490" r="4071" b="23334"/>
          <a:stretch/>
        </p:blipFill>
        <p:spPr>
          <a:xfrm>
            <a:off x="609600" y="1292361"/>
            <a:ext cx="10758407" cy="4273277"/>
          </a:xfrm>
          <a:prstGeom prst="rect">
            <a:avLst/>
          </a:prstGeom>
        </p:spPr>
      </p:pic>
    </p:spTree>
    <p:extLst>
      <p:ext uri="{BB962C8B-B14F-4D97-AF65-F5344CB8AC3E}">
        <p14:creationId xmlns:p14="http://schemas.microsoft.com/office/powerpoint/2010/main" val="94263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Networking basics</a:t>
            </a:r>
          </a:p>
          <a:p>
            <a:endParaRPr lang="en-US" sz="1000" dirty="0"/>
          </a:p>
          <a:p>
            <a:r>
              <a:rPr lang="en-US" dirty="0"/>
              <a:t>Network threats and vulnerabilities</a:t>
            </a:r>
          </a:p>
          <a:p>
            <a:endParaRPr lang="en-US" sz="1000" dirty="0"/>
          </a:p>
          <a:p>
            <a:r>
              <a:rPr lang="en-US" dirty="0"/>
              <a:t>Networks are threatened by attacks aimed at interception, modification, fabrication, and interruption</a:t>
            </a:r>
          </a:p>
          <a:p>
            <a:endParaRPr lang="en-US" sz="1000" dirty="0"/>
          </a:p>
          <a:p>
            <a:r>
              <a:rPr lang="en-US" dirty="0"/>
              <a:t>Wireless network</a:t>
            </a:r>
          </a:p>
          <a:p>
            <a:endParaRPr lang="en-US" sz="1000" dirty="0"/>
          </a:p>
          <a:p>
            <a:r>
              <a:rPr lang="en-US" dirty="0" err="1"/>
              <a:t>WiFi</a:t>
            </a:r>
            <a:r>
              <a:rPr lang="en-US" dirty="0"/>
              <a:t> security</a:t>
            </a:r>
          </a:p>
          <a:p>
            <a:endParaRPr lang="en-US" sz="1000" dirty="0"/>
          </a:p>
          <a:p>
            <a:r>
              <a:rPr lang="en-US" dirty="0"/>
              <a:t>WPA has many critical security advantages over WEP</a:t>
            </a:r>
            <a:endParaRPr lang="en-US" sz="3600" dirty="0"/>
          </a:p>
        </p:txBody>
      </p:sp>
      <p:sp>
        <p:nvSpPr>
          <p:cNvPr id="2" name="Title 1"/>
          <p:cNvSpPr>
            <a:spLocks noGrp="1"/>
          </p:cNvSpPr>
          <p:nvPr>
            <p:ph type="title"/>
          </p:nvPr>
        </p:nvSpPr>
        <p:spPr/>
        <p:txBody>
          <a:bodyPr/>
          <a:lstStyle/>
          <a:p>
            <a:r>
              <a:rPr lang="en-US" dirty="0"/>
              <a:t>Session Overview</a:t>
            </a:r>
          </a:p>
        </p:txBody>
      </p:sp>
    </p:spTree>
    <p:extLst>
      <p:ext uri="{BB962C8B-B14F-4D97-AF65-F5344CB8AC3E}">
        <p14:creationId xmlns:p14="http://schemas.microsoft.com/office/powerpoint/2010/main" val="422558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5319-76B1-E635-5425-055A858F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375E246-353D-51AA-6CF0-376CFE18A475}"/>
              </a:ext>
            </a:extLst>
          </p:cNvPr>
          <p:cNvSpPr>
            <a:spLocks noGrp="1"/>
          </p:cNvSpPr>
          <p:nvPr>
            <p:ph type="title"/>
          </p:nvPr>
        </p:nvSpPr>
        <p:spPr/>
        <p:txBody>
          <a:bodyPr/>
          <a:lstStyle/>
          <a:p>
            <a:r>
              <a:rPr lang="en-US" dirty="0"/>
              <a:t>OSI Layers</a:t>
            </a:r>
          </a:p>
        </p:txBody>
      </p:sp>
      <p:pic>
        <p:nvPicPr>
          <p:cNvPr id="2" name="Content Placeholder 1">
            <a:extLst>
              <a:ext uri="{FF2B5EF4-FFF2-40B4-BE49-F238E27FC236}">
                <a16:creationId xmlns:a16="http://schemas.microsoft.com/office/drawing/2014/main" id="{28BD05C2-3913-98D2-EF4C-3E4FC360A160}"/>
              </a:ext>
            </a:extLst>
          </p:cNvPr>
          <p:cNvPicPr>
            <a:picLocks noGrp="1" noChangeAspect="1"/>
          </p:cNvPicPr>
          <p:nvPr>
            <p:ph idx="1"/>
          </p:nvPr>
        </p:nvPicPr>
        <p:blipFill>
          <a:blip r:embed="rId2"/>
          <a:stretch>
            <a:fillRect/>
          </a:stretch>
        </p:blipFill>
        <p:spPr>
          <a:xfrm>
            <a:off x="719461" y="990600"/>
            <a:ext cx="10753078" cy="5135563"/>
          </a:xfrm>
          <a:prstGeom prst="rect">
            <a:avLst/>
          </a:prstGeom>
        </p:spPr>
      </p:pic>
    </p:spTree>
    <p:extLst>
      <p:ext uri="{BB962C8B-B14F-4D97-AF65-F5344CB8AC3E}">
        <p14:creationId xmlns:p14="http://schemas.microsoft.com/office/powerpoint/2010/main" val="106355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E8826-01E8-9121-AF42-0223E0A123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AA9302-D232-1A0F-B97F-4C1E1DA53FEE}"/>
              </a:ext>
            </a:extLst>
          </p:cNvPr>
          <p:cNvSpPr>
            <a:spLocks noGrp="1"/>
          </p:cNvSpPr>
          <p:nvPr>
            <p:ph type="title"/>
          </p:nvPr>
        </p:nvSpPr>
        <p:spPr/>
        <p:txBody>
          <a:bodyPr/>
          <a:lstStyle/>
          <a:p>
            <a:r>
              <a:rPr lang="en-US" dirty="0"/>
              <a:t>OSI Layers</a:t>
            </a:r>
          </a:p>
        </p:txBody>
      </p:sp>
      <p:pic>
        <p:nvPicPr>
          <p:cNvPr id="2" name="Content Placeholder 1">
            <a:extLst>
              <a:ext uri="{FF2B5EF4-FFF2-40B4-BE49-F238E27FC236}">
                <a16:creationId xmlns:a16="http://schemas.microsoft.com/office/drawing/2014/main" id="{E8726729-08FB-E7BD-0C18-3BA0690A97EC}"/>
              </a:ext>
            </a:extLst>
          </p:cNvPr>
          <p:cNvPicPr>
            <a:picLocks noGrp="1" noChangeAspect="1"/>
          </p:cNvPicPr>
          <p:nvPr>
            <p:ph idx="1"/>
          </p:nvPr>
        </p:nvPicPr>
        <p:blipFill>
          <a:blip r:embed="rId2"/>
          <a:stretch>
            <a:fillRect/>
          </a:stretch>
        </p:blipFill>
        <p:spPr>
          <a:xfrm>
            <a:off x="719461" y="990600"/>
            <a:ext cx="10753078" cy="5135563"/>
          </a:xfrm>
          <a:prstGeom prst="rect">
            <a:avLst/>
          </a:prstGeom>
        </p:spPr>
      </p:pic>
    </p:spTree>
    <p:extLst>
      <p:ext uri="{BB962C8B-B14F-4D97-AF65-F5344CB8AC3E}">
        <p14:creationId xmlns:p14="http://schemas.microsoft.com/office/powerpoint/2010/main" val="1772379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Network Communications</a:t>
            </a:r>
          </a:p>
        </p:txBody>
      </p:sp>
      <p:sp>
        <p:nvSpPr>
          <p:cNvPr id="3" name="Content Placeholder 2"/>
          <p:cNvSpPr>
            <a:spLocks noGrp="1"/>
          </p:cNvSpPr>
          <p:nvPr>
            <p:ph idx="1"/>
          </p:nvPr>
        </p:nvSpPr>
        <p:spPr>
          <a:xfrm>
            <a:off x="914400" y="1447800"/>
            <a:ext cx="10972800" cy="4267200"/>
          </a:xfrm>
        </p:spPr>
        <p:txBody>
          <a:bodyPr>
            <a:normAutofit/>
          </a:bodyPr>
          <a:lstStyle/>
          <a:p>
            <a:r>
              <a:rPr lang="en-US" i="1" dirty="0"/>
              <a:t>Interception</a:t>
            </a:r>
            <a:r>
              <a:rPr lang="en-US" dirty="0"/>
              <a:t>, or unauthorized viewing</a:t>
            </a:r>
          </a:p>
          <a:p>
            <a:endParaRPr lang="en-US" dirty="0"/>
          </a:p>
          <a:p>
            <a:r>
              <a:rPr lang="en-US" i="1" dirty="0"/>
              <a:t>Modification</a:t>
            </a:r>
            <a:r>
              <a:rPr lang="en-US" dirty="0"/>
              <a:t>, or unauthorized change</a:t>
            </a:r>
          </a:p>
          <a:p>
            <a:endParaRPr lang="en-US" dirty="0"/>
          </a:p>
          <a:p>
            <a:r>
              <a:rPr lang="en-US" i="1" dirty="0"/>
              <a:t>Fabrication</a:t>
            </a:r>
            <a:r>
              <a:rPr lang="en-US" dirty="0"/>
              <a:t>, or unauthorized creation</a:t>
            </a:r>
          </a:p>
          <a:p>
            <a:endParaRPr lang="en-US" dirty="0"/>
          </a:p>
          <a:p>
            <a:r>
              <a:rPr lang="en-US" i="1" dirty="0"/>
              <a:t>Interruption</a:t>
            </a:r>
            <a:r>
              <a:rPr lang="en-US" dirty="0"/>
              <a:t>, or preventing authorized access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22</a:t>
            </a:fld>
            <a:endParaRPr lang="en-US">
              <a:latin typeface="Arial"/>
            </a:endParaRPr>
          </a:p>
        </p:txBody>
      </p:sp>
    </p:spTree>
    <p:extLst>
      <p:ext uri="{BB962C8B-B14F-4D97-AF65-F5344CB8AC3E}">
        <p14:creationId xmlns:p14="http://schemas.microsoft.com/office/powerpoint/2010/main" val="1901640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Perimeters</a:t>
            </a:r>
          </a:p>
        </p:txBody>
      </p:sp>
      <p:pic>
        <p:nvPicPr>
          <p:cNvPr id="5" name="Content Placeholder 4" descr="fig06-0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327" b="-2312"/>
          <a:stretch/>
        </p:blipFill>
        <p:spPr>
          <a:xfrm>
            <a:off x="2362200" y="908053"/>
            <a:ext cx="7086600" cy="5184403"/>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23</a:t>
            </a:fld>
            <a:endParaRPr lang="en-US">
              <a:latin typeface="Arial"/>
            </a:endParaRPr>
          </a:p>
        </p:txBody>
      </p:sp>
    </p:spTree>
    <p:extLst>
      <p:ext uri="{BB962C8B-B14F-4D97-AF65-F5344CB8AC3E}">
        <p14:creationId xmlns:p14="http://schemas.microsoft.com/office/powerpoint/2010/main" val="2858228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Makes a Network Vulnerable to Interception?</a:t>
            </a:r>
          </a:p>
        </p:txBody>
      </p:sp>
      <p:sp>
        <p:nvSpPr>
          <p:cNvPr id="3" name="Content Placeholder 2"/>
          <p:cNvSpPr>
            <a:spLocks noGrp="1"/>
          </p:cNvSpPr>
          <p:nvPr>
            <p:ph idx="1"/>
          </p:nvPr>
        </p:nvSpPr>
        <p:spPr>
          <a:xfrm>
            <a:off x="762000" y="1295400"/>
            <a:ext cx="11049000" cy="4419600"/>
          </a:xfrm>
        </p:spPr>
        <p:txBody>
          <a:bodyPr>
            <a:normAutofit fontScale="92500" lnSpcReduction="20000"/>
          </a:bodyPr>
          <a:lstStyle/>
          <a:p>
            <a:pPr>
              <a:lnSpc>
                <a:spcPct val="160000"/>
              </a:lnSpc>
            </a:pPr>
            <a:r>
              <a:rPr lang="en-US" dirty="0"/>
              <a:t>Anonymity</a:t>
            </a:r>
            <a:endParaRPr lang="en-US" sz="1000" dirty="0"/>
          </a:p>
          <a:p>
            <a:pPr>
              <a:lnSpc>
                <a:spcPct val="160000"/>
              </a:lnSpc>
            </a:pPr>
            <a:r>
              <a:rPr lang="en-US" dirty="0"/>
              <a:t>Many points of attack</a:t>
            </a:r>
            <a:endParaRPr lang="en-US" sz="1000" dirty="0"/>
          </a:p>
          <a:p>
            <a:pPr>
              <a:lnSpc>
                <a:spcPct val="160000"/>
              </a:lnSpc>
            </a:pPr>
            <a:r>
              <a:rPr lang="en-US" dirty="0"/>
              <a:t>Sharing</a:t>
            </a:r>
            <a:endParaRPr lang="en-US" sz="1000" dirty="0"/>
          </a:p>
          <a:p>
            <a:pPr>
              <a:lnSpc>
                <a:spcPct val="160000"/>
              </a:lnSpc>
            </a:pPr>
            <a:r>
              <a:rPr lang="en-US" dirty="0"/>
              <a:t>System complexity</a:t>
            </a:r>
          </a:p>
          <a:p>
            <a:pPr>
              <a:lnSpc>
                <a:spcPct val="160000"/>
              </a:lnSpc>
            </a:pPr>
            <a:r>
              <a:rPr lang="en-US" dirty="0"/>
              <a:t>Unknown Perimeter</a:t>
            </a:r>
          </a:p>
          <a:p>
            <a:pPr>
              <a:lnSpc>
                <a:spcPct val="160000"/>
              </a:lnSpc>
            </a:pPr>
            <a:r>
              <a:rPr lang="en-US" dirty="0"/>
              <a:t>Unknown Path</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24</a:t>
            </a:fld>
            <a:endParaRPr lang="en-US">
              <a:latin typeface="Arial"/>
            </a:endParaRPr>
          </a:p>
        </p:txBody>
      </p:sp>
    </p:spTree>
    <p:extLst>
      <p:ext uri="{BB962C8B-B14F-4D97-AF65-F5344CB8AC3E}">
        <p14:creationId xmlns:p14="http://schemas.microsoft.com/office/powerpoint/2010/main" val="254977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 Perimeter</a:t>
            </a:r>
          </a:p>
        </p:txBody>
      </p:sp>
      <p:pic>
        <p:nvPicPr>
          <p:cNvPr id="5" name="Content Placeholder 4" descr="fig06-07.eps"/>
          <p:cNvPicPr>
            <a:picLocks noGrp="1" noChangeAspect="1"/>
          </p:cNvPicPr>
          <p:nvPr>
            <p:ph idx="1"/>
          </p:nvPr>
        </p:nvPicPr>
        <p:blipFill rotWithShape="1">
          <a:blip r:embed="rId3">
            <a:extLst>
              <a:ext uri="{28A0092B-C50C-407E-A947-70E740481C1C}">
                <a14:useLocalDpi xmlns:a14="http://schemas.microsoft.com/office/drawing/2010/main" val="0"/>
              </a:ext>
            </a:extLst>
          </a:blip>
          <a:srcRect l="-7769" t="-3598" r="-3760" b="-3120"/>
          <a:stretch/>
        </p:blipFill>
        <p:spPr>
          <a:xfrm>
            <a:off x="2743200" y="904539"/>
            <a:ext cx="5822700"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25</a:t>
            </a:fld>
            <a:endParaRPr lang="en-US">
              <a:latin typeface="Arial"/>
            </a:endParaRPr>
          </a:p>
        </p:txBody>
      </p:sp>
    </p:spTree>
    <p:extLst>
      <p:ext uri="{BB962C8B-B14F-4D97-AF65-F5344CB8AC3E}">
        <p14:creationId xmlns:p14="http://schemas.microsoft.com/office/powerpoint/2010/main" val="4157832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 Path</a:t>
            </a:r>
          </a:p>
        </p:txBody>
      </p:sp>
      <p:pic>
        <p:nvPicPr>
          <p:cNvPr id="5" name="Content Placeholder 4" descr="fig06-08.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725" t="-2925" r="-2506" b="-4839"/>
          <a:stretch/>
        </p:blipFill>
        <p:spPr>
          <a:xfrm>
            <a:off x="2133600" y="1219200"/>
            <a:ext cx="8402917" cy="4936712"/>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26</a:t>
            </a:fld>
            <a:endParaRPr lang="en-US">
              <a:latin typeface="Arial"/>
            </a:endParaRPr>
          </a:p>
        </p:txBody>
      </p:sp>
    </p:spTree>
    <p:extLst>
      <p:ext uri="{BB962C8B-B14F-4D97-AF65-F5344CB8AC3E}">
        <p14:creationId xmlns:p14="http://schemas.microsoft.com/office/powerpoint/2010/main" val="3157923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dirty="0"/>
              <a:t>Data corruption</a:t>
            </a:r>
          </a:p>
          <a:p>
            <a:r>
              <a:rPr lang="en-US" dirty="0"/>
              <a:t>Sequencing</a:t>
            </a:r>
          </a:p>
          <a:p>
            <a:r>
              <a:rPr lang="en-US" dirty="0"/>
              <a:t>Substitution</a:t>
            </a:r>
          </a:p>
          <a:p>
            <a:r>
              <a:rPr lang="en-US" dirty="0"/>
              <a:t>Insertion</a:t>
            </a:r>
          </a:p>
          <a:p>
            <a:r>
              <a:rPr lang="en-US"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27</a:t>
            </a:fld>
            <a:endParaRPr lang="en-US">
              <a:latin typeface="Arial"/>
            </a:endParaRPr>
          </a:p>
        </p:txBody>
      </p:sp>
    </p:spTree>
    <p:extLst>
      <p:ext uri="{BB962C8B-B14F-4D97-AF65-F5344CB8AC3E}">
        <p14:creationId xmlns:p14="http://schemas.microsoft.com/office/powerpoint/2010/main" val="2040539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b="1" dirty="0"/>
              <a:t>Data corruption</a:t>
            </a:r>
          </a:p>
          <a:p>
            <a:r>
              <a:rPr lang="en-US" dirty="0"/>
              <a:t>Sequencing</a:t>
            </a:r>
          </a:p>
          <a:p>
            <a:r>
              <a:rPr lang="en-US" dirty="0"/>
              <a:t>Substitution</a:t>
            </a:r>
          </a:p>
          <a:p>
            <a:r>
              <a:rPr lang="en-US" dirty="0"/>
              <a:t>Insertion</a:t>
            </a:r>
          </a:p>
          <a:p>
            <a:r>
              <a:rPr lang="en-US"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28</a:t>
            </a:fld>
            <a:endParaRPr lang="en-US">
              <a:latin typeface="Arial"/>
            </a:endParaRPr>
          </a:p>
        </p:txBody>
      </p:sp>
    </p:spTree>
    <p:extLst>
      <p:ext uri="{BB962C8B-B14F-4D97-AF65-F5344CB8AC3E}">
        <p14:creationId xmlns:p14="http://schemas.microsoft.com/office/powerpoint/2010/main" val="179178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 Corruption</a:t>
            </a:r>
          </a:p>
        </p:txBody>
      </p:sp>
      <p:pic>
        <p:nvPicPr>
          <p:cNvPr id="5" name="Content Placeholder 4" descr="fig06-09.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119" r="-2044" b="-2148"/>
          <a:stretch/>
        </p:blipFill>
        <p:spPr>
          <a:xfrm>
            <a:off x="2469335" y="783960"/>
            <a:ext cx="7253329" cy="5212080"/>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29</a:t>
            </a:fld>
            <a:endParaRPr lang="en-US">
              <a:latin typeface="Arial"/>
            </a:endParaRPr>
          </a:p>
        </p:txBody>
      </p:sp>
    </p:spTree>
    <p:extLst>
      <p:ext uri="{BB962C8B-B14F-4D97-AF65-F5344CB8AC3E}">
        <p14:creationId xmlns:p14="http://schemas.microsoft.com/office/powerpoint/2010/main" val="56104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CB889-F482-C983-9117-F6319A326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A27EFD-6E13-778A-3FAB-9A4C8C6D6242}"/>
              </a:ext>
            </a:extLst>
          </p:cNvPr>
          <p:cNvSpPr>
            <a:spLocks noGrp="1"/>
          </p:cNvSpPr>
          <p:nvPr>
            <p:ph type="title"/>
          </p:nvPr>
        </p:nvSpPr>
        <p:spPr/>
        <p:txBody>
          <a:bodyPr/>
          <a:lstStyle/>
          <a:p>
            <a:r>
              <a:rPr lang="en-US" dirty="0"/>
              <a:t>Wireline communication channel</a:t>
            </a:r>
          </a:p>
        </p:txBody>
      </p:sp>
      <p:pic>
        <p:nvPicPr>
          <p:cNvPr id="4" name="Picture 7" descr="Posts - HOLIGHT Fiber Optic's Latest Updates and Insights">
            <a:extLst>
              <a:ext uri="{FF2B5EF4-FFF2-40B4-BE49-F238E27FC236}">
                <a16:creationId xmlns:a16="http://schemas.microsoft.com/office/drawing/2014/main" id="{9DBD3A04-48A4-5803-7AD3-2D226FFF8E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5650" y="1647031"/>
            <a:ext cx="56007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45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dirty="0"/>
              <a:t>Data corruption</a:t>
            </a:r>
          </a:p>
          <a:p>
            <a:r>
              <a:rPr lang="en-US" b="1" dirty="0"/>
              <a:t>Sequencing</a:t>
            </a:r>
          </a:p>
          <a:p>
            <a:pPr marL="742950" lvl="2" indent="-342900">
              <a:buClr>
                <a:srgbClr val="ED1B2F"/>
              </a:buClr>
            </a:pPr>
            <a:r>
              <a:rPr lang="en-US" sz="2800" dirty="0"/>
              <a:t>Permuting the order of data, such as packets arriving in sequence</a:t>
            </a:r>
            <a:endParaRPr lang="en-US" sz="2800" b="1" dirty="0"/>
          </a:p>
          <a:p>
            <a:r>
              <a:rPr lang="en-US" dirty="0"/>
              <a:t>Substitution</a:t>
            </a:r>
          </a:p>
          <a:p>
            <a:r>
              <a:rPr lang="en-US" dirty="0"/>
              <a:t>Insertion</a:t>
            </a:r>
          </a:p>
          <a:p>
            <a:r>
              <a:rPr lang="en-US"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30</a:t>
            </a:fld>
            <a:endParaRPr lang="en-US">
              <a:latin typeface="Arial"/>
            </a:endParaRPr>
          </a:p>
        </p:txBody>
      </p:sp>
    </p:spTree>
    <p:extLst>
      <p:ext uri="{BB962C8B-B14F-4D97-AF65-F5344CB8AC3E}">
        <p14:creationId xmlns:p14="http://schemas.microsoft.com/office/powerpoint/2010/main" val="2266730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dirty="0"/>
              <a:t>Data corruption</a:t>
            </a:r>
          </a:p>
          <a:p>
            <a:r>
              <a:rPr lang="en-US" dirty="0"/>
              <a:t>Sequencing</a:t>
            </a:r>
          </a:p>
          <a:p>
            <a:r>
              <a:rPr lang="en-US" b="1" dirty="0"/>
              <a:t>Substitution</a:t>
            </a:r>
          </a:p>
          <a:p>
            <a:pPr marL="742950" lvl="2" indent="-342900">
              <a:buClr>
                <a:srgbClr val="ED1B2F"/>
              </a:buClr>
            </a:pPr>
            <a:r>
              <a:rPr lang="en-US" sz="2800" dirty="0"/>
              <a:t>Replacement of one piece of a data stream with another</a:t>
            </a:r>
            <a:endParaRPr lang="en-US" sz="2800" b="1" dirty="0"/>
          </a:p>
          <a:p>
            <a:r>
              <a:rPr lang="en-US" dirty="0"/>
              <a:t>Insertion</a:t>
            </a:r>
          </a:p>
          <a:p>
            <a:r>
              <a:rPr lang="en-US"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31</a:t>
            </a:fld>
            <a:endParaRPr lang="en-US">
              <a:latin typeface="Arial"/>
            </a:endParaRPr>
          </a:p>
        </p:txBody>
      </p:sp>
    </p:spTree>
    <p:extLst>
      <p:ext uri="{BB962C8B-B14F-4D97-AF65-F5344CB8AC3E}">
        <p14:creationId xmlns:p14="http://schemas.microsoft.com/office/powerpoint/2010/main" val="395102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dirty="0"/>
              <a:t>Data corruption</a:t>
            </a:r>
          </a:p>
          <a:p>
            <a:r>
              <a:rPr lang="en-US" dirty="0"/>
              <a:t>Sequencing</a:t>
            </a:r>
          </a:p>
          <a:p>
            <a:r>
              <a:rPr lang="en-US" dirty="0"/>
              <a:t>Substitution</a:t>
            </a:r>
          </a:p>
          <a:p>
            <a:r>
              <a:rPr lang="en-US" b="1" dirty="0"/>
              <a:t>Insertion</a:t>
            </a:r>
          </a:p>
          <a:p>
            <a:pPr marL="742950" lvl="2" indent="-342900">
              <a:buClr>
                <a:srgbClr val="ED1B2F"/>
              </a:buClr>
            </a:pPr>
            <a:r>
              <a:rPr lang="en-US" sz="2800" dirty="0"/>
              <a:t>A form of substitution in which data values are inserted into a stream</a:t>
            </a:r>
            <a:endParaRPr lang="en-US" sz="2800" b="1" dirty="0"/>
          </a:p>
          <a:p>
            <a:r>
              <a:rPr lang="en-US"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32</a:t>
            </a:fld>
            <a:endParaRPr lang="en-US">
              <a:latin typeface="Arial"/>
            </a:endParaRPr>
          </a:p>
        </p:txBody>
      </p:sp>
    </p:spTree>
    <p:extLst>
      <p:ext uri="{BB962C8B-B14F-4D97-AF65-F5344CB8AC3E}">
        <p14:creationId xmlns:p14="http://schemas.microsoft.com/office/powerpoint/2010/main" val="2188899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 and Fabrication</a:t>
            </a:r>
          </a:p>
        </p:txBody>
      </p:sp>
      <p:sp>
        <p:nvSpPr>
          <p:cNvPr id="3" name="Content Placeholder 2"/>
          <p:cNvSpPr>
            <a:spLocks noGrp="1"/>
          </p:cNvSpPr>
          <p:nvPr>
            <p:ph idx="1"/>
          </p:nvPr>
        </p:nvSpPr>
        <p:spPr/>
        <p:txBody>
          <a:bodyPr>
            <a:normAutofit/>
          </a:bodyPr>
          <a:lstStyle/>
          <a:p>
            <a:r>
              <a:rPr lang="en-US" dirty="0"/>
              <a:t>Data corruption</a:t>
            </a:r>
          </a:p>
          <a:p>
            <a:r>
              <a:rPr lang="en-US" dirty="0"/>
              <a:t>Sequencing</a:t>
            </a:r>
          </a:p>
          <a:p>
            <a:r>
              <a:rPr lang="en-US" dirty="0"/>
              <a:t>Substitution</a:t>
            </a:r>
          </a:p>
          <a:p>
            <a:r>
              <a:rPr lang="en-US" dirty="0"/>
              <a:t>Insertion</a:t>
            </a:r>
          </a:p>
          <a:p>
            <a:r>
              <a:rPr lang="en-US" b="1" dirty="0"/>
              <a:t>Replay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33</a:t>
            </a:fld>
            <a:endParaRPr lang="en-US">
              <a:latin typeface="Arial"/>
            </a:endParaRPr>
          </a:p>
        </p:txBody>
      </p:sp>
    </p:spTree>
    <p:extLst>
      <p:ext uri="{BB962C8B-B14F-4D97-AF65-F5344CB8AC3E}">
        <p14:creationId xmlns:p14="http://schemas.microsoft.com/office/powerpoint/2010/main" val="2634921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Replay Attack</a:t>
            </a:r>
          </a:p>
        </p:txBody>
      </p:sp>
      <p:pic>
        <p:nvPicPr>
          <p:cNvPr id="5" name="Content Placeholder 4" descr="fig06-10.eps"/>
          <p:cNvPicPr>
            <a:picLocks noGrp="1" noChangeAspect="1"/>
          </p:cNvPicPr>
          <p:nvPr>
            <p:ph idx="1"/>
          </p:nvPr>
        </p:nvPicPr>
        <p:blipFill rotWithShape="1">
          <a:blip r:embed="rId3">
            <a:extLst>
              <a:ext uri="{28A0092B-C50C-407E-A947-70E740481C1C}">
                <a14:useLocalDpi xmlns:a14="http://schemas.microsoft.com/office/drawing/2010/main" val="0"/>
              </a:ext>
            </a:extLst>
          </a:blip>
          <a:srcRect l="-1073" t="-2513" r="-1175" b="-3944"/>
          <a:stretch/>
        </p:blipFill>
        <p:spPr>
          <a:xfrm>
            <a:off x="1658470" y="2046935"/>
            <a:ext cx="8802842" cy="4706471"/>
          </a:xfrm>
        </p:spPr>
      </p:pic>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34</a:t>
            </a:fld>
            <a:endParaRPr lang="en-US">
              <a:latin typeface="Arial"/>
            </a:endParaRPr>
          </a:p>
        </p:txBody>
      </p:sp>
    </p:spTree>
    <p:extLst>
      <p:ext uri="{BB962C8B-B14F-4D97-AF65-F5344CB8AC3E}">
        <p14:creationId xmlns:p14="http://schemas.microsoft.com/office/powerpoint/2010/main" val="226569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Interruption: Loss of Service</a:t>
            </a:r>
          </a:p>
        </p:txBody>
      </p:sp>
      <p:sp>
        <p:nvSpPr>
          <p:cNvPr id="3" name="Content Placeholder 2"/>
          <p:cNvSpPr>
            <a:spLocks noGrp="1"/>
          </p:cNvSpPr>
          <p:nvPr>
            <p:ph idx="1"/>
          </p:nvPr>
        </p:nvSpPr>
        <p:spPr/>
        <p:txBody>
          <a:bodyPr>
            <a:normAutofit/>
          </a:bodyPr>
          <a:lstStyle/>
          <a:p>
            <a:r>
              <a:rPr lang="en-US" dirty="0"/>
              <a:t>“Interruption” is the last of our four network threat types from earlier. </a:t>
            </a:r>
          </a:p>
          <a:p>
            <a:endParaRPr lang="en-US" sz="1000" dirty="0"/>
          </a:p>
          <a:p>
            <a:r>
              <a:rPr lang="en-US" dirty="0"/>
              <a:t>We have to consider not only whether service is or is not present, but also whether the amount present is adequate.</a:t>
            </a:r>
          </a:p>
          <a:p>
            <a:endParaRPr lang="en-US" sz="1000" dirty="0"/>
          </a:p>
          <a:p>
            <a:r>
              <a:rPr lang="en-US" dirty="0"/>
              <a:t>The following are the causes of interruption: </a:t>
            </a:r>
          </a:p>
          <a:p>
            <a:pPr lvl="1">
              <a:buClr>
                <a:srgbClr val="ED1B2F"/>
              </a:buClr>
              <a:buFont typeface="Arial" panose="020B0604020202020204" pitchFamily="34" charset="0"/>
              <a:buChar char="•"/>
            </a:pPr>
            <a:r>
              <a:rPr lang="en-US" dirty="0"/>
              <a:t>Routing</a:t>
            </a:r>
          </a:p>
          <a:p>
            <a:pPr lvl="1">
              <a:buClr>
                <a:srgbClr val="ED1B2F"/>
              </a:buClr>
              <a:buFont typeface="Arial" panose="020B0604020202020204" pitchFamily="34" charset="0"/>
              <a:buChar char="•"/>
            </a:pPr>
            <a:r>
              <a:rPr lang="en-US" dirty="0"/>
              <a:t>Excessive demand</a:t>
            </a:r>
          </a:p>
          <a:p>
            <a:pPr lvl="1">
              <a:buClr>
                <a:srgbClr val="ED1B2F"/>
              </a:buClr>
              <a:buFont typeface="Arial" panose="020B0604020202020204" pitchFamily="34" charset="0"/>
              <a:buChar char="•"/>
            </a:pPr>
            <a:r>
              <a:rPr lang="en-US" dirty="0"/>
              <a:t>Component failure</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35</a:t>
            </a:fld>
            <a:endParaRPr lang="en-US">
              <a:latin typeface="Arial"/>
            </a:endParaRPr>
          </a:p>
        </p:txBody>
      </p:sp>
    </p:spTree>
    <p:extLst>
      <p:ext uri="{BB962C8B-B14F-4D97-AF65-F5344CB8AC3E}">
        <p14:creationId xmlns:p14="http://schemas.microsoft.com/office/powerpoint/2010/main" val="253466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Scanning</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36</a:t>
            </a:fld>
            <a:endParaRPr lang="en-US">
              <a:latin typeface="Arial"/>
            </a:endParaRPr>
          </a:p>
        </p:txBody>
      </p:sp>
      <p:pic>
        <p:nvPicPr>
          <p:cNvPr id="5" name="Picture 4" descr="Screen Shot 2015-09-07 at 11.39.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885692"/>
            <a:ext cx="7715605" cy="5212080"/>
          </a:xfrm>
          <a:prstGeom prst="rect">
            <a:avLst/>
          </a:prstGeom>
        </p:spPr>
      </p:pic>
    </p:spTree>
    <p:extLst>
      <p:ext uri="{BB962C8B-B14F-4D97-AF65-F5344CB8AC3E}">
        <p14:creationId xmlns:p14="http://schemas.microsoft.com/office/powerpoint/2010/main" val="254479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59F3-B76F-6275-24D7-9E6C55B25E60}"/>
              </a:ext>
            </a:extLst>
          </p:cNvPr>
          <p:cNvSpPr>
            <a:spLocks noGrp="1"/>
          </p:cNvSpPr>
          <p:nvPr>
            <p:ph type="title"/>
          </p:nvPr>
        </p:nvSpPr>
        <p:spPr/>
        <p:txBody>
          <a:bodyPr>
            <a:normAutofit/>
          </a:bodyPr>
          <a:lstStyle/>
          <a:p>
            <a:r>
              <a:rPr lang="en-US" dirty="0"/>
              <a:t>Wireless Communication </a:t>
            </a:r>
          </a:p>
        </p:txBody>
      </p:sp>
      <p:sp>
        <p:nvSpPr>
          <p:cNvPr id="3" name="Content Placeholder 2">
            <a:extLst>
              <a:ext uri="{FF2B5EF4-FFF2-40B4-BE49-F238E27FC236}">
                <a16:creationId xmlns:a16="http://schemas.microsoft.com/office/drawing/2014/main" id="{343B16C9-6065-63FA-A415-13FF45F38A37}"/>
              </a:ext>
            </a:extLst>
          </p:cNvPr>
          <p:cNvSpPr>
            <a:spLocks noGrp="1"/>
          </p:cNvSpPr>
          <p:nvPr>
            <p:ph idx="1"/>
          </p:nvPr>
        </p:nvSpPr>
        <p:spPr/>
        <p:txBody>
          <a:bodyPr>
            <a:normAutofit fontScale="92500" lnSpcReduction="10000"/>
          </a:bodyPr>
          <a:lstStyle/>
          <a:p>
            <a:r>
              <a:rPr lang="en-US" dirty="0"/>
              <a:t>A wireless network consists of an </a:t>
            </a:r>
            <a:r>
              <a:rPr lang="en-US" b="1" dirty="0"/>
              <a:t>access point </a:t>
            </a:r>
            <a:r>
              <a:rPr lang="en-US" dirty="0"/>
              <a:t>or router that receives, forwards and transmits data, and one or more devices, sometimes called stations, such as computers or printers, that communicate with the access point. The access point is the hub of the wireless subnetwork. </a:t>
            </a:r>
          </a:p>
          <a:p>
            <a:r>
              <a:rPr lang="en-US" dirty="0"/>
              <a:t>Each device must have a </a:t>
            </a:r>
            <a:r>
              <a:rPr lang="en-US" b="1" dirty="0"/>
              <a:t>network interface card</a:t>
            </a:r>
            <a:r>
              <a:rPr lang="en-US" dirty="0"/>
              <a:t>, or </a:t>
            </a:r>
            <a:r>
              <a:rPr lang="en-US" b="1" dirty="0"/>
              <a:t>NIC</a:t>
            </a:r>
            <a:r>
              <a:rPr lang="en-US" dirty="0"/>
              <a:t>, that communicates radio signals with the access point. The NIC is identified by a unique 48- or 64-bit hardware address called a medium access code, or </a:t>
            </a:r>
            <a:r>
              <a:rPr lang="en-US" b="1" dirty="0"/>
              <a:t>MAC</a:t>
            </a:r>
            <a:r>
              <a:rPr lang="en-US" dirty="0"/>
              <a:t>. </a:t>
            </a:r>
          </a:p>
          <a:p>
            <a:r>
              <a:rPr lang="en-US" dirty="0"/>
              <a:t>Wireless communication will never be as secure as wired, because the exposed signal is more vulnerable.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F4F25EF-3A35-B3A5-D78E-D44CCE74B8CF}"/>
              </a:ext>
            </a:extLst>
          </p:cNvPr>
          <p:cNvSpPr>
            <a:spLocks noGrp="1"/>
          </p:cNvSpPr>
          <p:nvPr>
            <p:ph type="sldNum" sz="quarter" idx="12"/>
          </p:nvPr>
        </p:nvSpPr>
        <p:spPr/>
        <p:txBody>
          <a:bodyPr/>
          <a:lstStyle/>
          <a:p>
            <a:fld id="{5BFA158B-7C94-F543-87DB-41F59EA4FAFA}" type="slidenum">
              <a:rPr lang="en-US" smtClean="0">
                <a:latin typeface="Arial"/>
              </a:rPr>
              <a:pPr/>
              <a:t>37</a:t>
            </a:fld>
            <a:endParaRPr lang="en-US">
              <a:latin typeface="Arial"/>
            </a:endParaRPr>
          </a:p>
        </p:txBody>
      </p:sp>
    </p:spTree>
    <p:extLst>
      <p:ext uri="{BB962C8B-B14F-4D97-AF65-F5344CB8AC3E}">
        <p14:creationId xmlns:p14="http://schemas.microsoft.com/office/powerpoint/2010/main" val="2463589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3ECA-C649-BB64-9BED-2108976E8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846F8-F680-DDA1-042C-1D2DA5E0A3BE}"/>
              </a:ext>
            </a:extLst>
          </p:cNvPr>
          <p:cNvSpPr>
            <a:spLocks noGrp="1"/>
          </p:cNvSpPr>
          <p:nvPr>
            <p:ph type="title"/>
          </p:nvPr>
        </p:nvSpPr>
        <p:spPr/>
        <p:txBody>
          <a:bodyPr>
            <a:normAutofit/>
          </a:bodyPr>
          <a:lstStyle/>
          <a:p>
            <a:r>
              <a:rPr lang="en-US" dirty="0"/>
              <a:t>Wireless Communication </a:t>
            </a:r>
          </a:p>
        </p:txBody>
      </p:sp>
      <p:sp>
        <p:nvSpPr>
          <p:cNvPr id="3" name="Content Placeholder 2">
            <a:extLst>
              <a:ext uri="{FF2B5EF4-FFF2-40B4-BE49-F238E27FC236}">
                <a16:creationId xmlns:a16="http://schemas.microsoft.com/office/drawing/2014/main" id="{76A37316-4BC7-28D8-C167-ACD54FFCBCF0}"/>
              </a:ext>
            </a:extLst>
          </p:cNvPr>
          <p:cNvSpPr>
            <a:spLocks noGrp="1"/>
          </p:cNvSpPr>
          <p:nvPr>
            <p:ph idx="1"/>
          </p:nvPr>
        </p:nvSpPr>
        <p:spPr/>
        <p:txBody>
          <a:bodyPr>
            <a:normAutofit/>
          </a:bodyPr>
          <a:lstStyle/>
          <a:p>
            <a:endParaRPr lang="en-US" dirty="0"/>
          </a:p>
          <a:p>
            <a:endParaRPr lang="en-US" dirty="0"/>
          </a:p>
        </p:txBody>
      </p:sp>
      <p:sp>
        <p:nvSpPr>
          <p:cNvPr id="4" name="Slide Number Placeholder 3">
            <a:extLst>
              <a:ext uri="{FF2B5EF4-FFF2-40B4-BE49-F238E27FC236}">
                <a16:creationId xmlns:a16="http://schemas.microsoft.com/office/drawing/2014/main" id="{C485BCD4-70D6-C993-60BC-ABB0C6041F53}"/>
              </a:ext>
            </a:extLst>
          </p:cNvPr>
          <p:cNvSpPr>
            <a:spLocks noGrp="1"/>
          </p:cNvSpPr>
          <p:nvPr>
            <p:ph type="sldNum" sz="quarter" idx="12"/>
          </p:nvPr>
        </p:nvSpPr>
        <p:spPr/>
        <p:txBody>
          <a:bodyPr/>
          <a:lstStyle/>
          <a:p>
            <a:fld id="{5BFA158B-7C94-F543-87DB-41F59EA4FAFA}" type="slidenum">
              <a:rPr lang="en-US" smtClean="0">
                <a:latin typeface="Arial"/>
              </a:rPr>
              <a:pPr/>
              <a:t>38</a:t>
            </a:fld>
            <a:endParaRPr lang="en-US">
              <a:latin typeface="Arial"/>
            </a:endParaRPr>
          </a:p>
        </p:txBody>
      </p:sp>
      <p:pic>
        <p:nvPicPr>
          <p:cNvPr id="5" name="Picture 4">
            <a:extLst>
              <a:ext uri="{FF2B5EF4-FFF2-40B4-BE49-F238E27FC236}">
                <a16:creationId xmlns:a16="http://schemas.microsoft.com/office/drawing/2014/main" id="{9F840CF2-5193-8EEA-5972-BF845169AA51}"/>
              </a:ext>
            </a:extLst>
          </p:cNvPr>
          <p:cNvPicPr>
            <a:picLocks noChangeAspect="1"/>
          </p:cNvPicPr>
          <p:nvPr/>
        </p:nvPicPr>
        <p:blipFill>
          <a:blip r:embed="rId2"/>
          <a:stretch>
            <a:fillRect/>
          </a:stretch>
        </p:blipFill>
        <p:spPr>
          <a:xfrm>
            <a:off x="2590800" y="1409700"/>
            <a:ext cx="7392394" cy="4038600"/>
          </a:xfrm>
          <a:prstGeom prst="rect">
            <a:avLst/>
          </a:prstGeom>
        </p:spPr>
      </p:pic>
    </p:spTree>
    <p:extLst>
      <p:ext uri="{BB962C8B-B14F-4D97-AF65-F5344CB8AC3E}">
        <p14:creationId xmlns:p14="http://schemas.microsoft.com/office/powerpoint/2010/main" val="1367359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AE18-2790-CE67-7587-A8B569562F32}"/>
              </a:ext>
            </a:extLst>
          </p:cNvPr>
          <p:cNvSpPr>
            <a:spLocks noGrp="1"/>
          </p:cNvSpPr>
          <p:nvPr>
            <p:ph type="title"/>
          </p:nvPr>
        </p:nvSpPr>
        <p:spPr/>
        <p:txBody>
          <a:bodyPr/>
          <a:lstStyle/>
          <a:p>
            <a:r>
              <a:rPr lang="en-US" dirty="0" err="1"/>
              <a:t>WiFi</a:t>
            </a:r>
            <a:r>
              <a:rPr lang="en-US" dirty="0"/>
              <a:t> Frame</a:t>
            </a:r>
          </a:p>
        </p:txBody>
      </p:sp>
      <p:sp>
        <p:nvSpPr>
          <p:cNvPr id="3" name="Content Placeholder 2">
            <a:extLst>
              <a:ext uri="{FF2B5EF4-FFF2-40B4-BE49-F238E27FC236}">
                <a16:creationId xmlns:a16="http://schemas.microsoft.com/office/drawing/2014/main" id="{938973DF-41E2-EBC2-318D-AFDE103105F5}"/>
              </a:ext>
            </a:extLst>
          </p:cNvPr>
          <p:cNvSpPr>
            <a:spLocks noGrp="1"/>
          </p:cNvSpPr>
          <p:nvPr>
            <p:ph idx="1"/>
          </p:nvPr>
        </p:nvSpPr>
        <p:spPr/>
        <p:txBody>
          <a:bodyPr/>
          <a:lstStyle/>
          <a:p>
            <a:r>
              <a:rPr lang="en-US" dirty="0"/>
              <a:t>Each </a:t>
            </a:r>
            <a:r>
              <a:rPr lang="en-US" dirty="0" err="1"/>
              <a:t>WiFi</a:t>
            </a:r>
            <a:r>
              <a:rPr lang="en-US" dirty="0"/>
              <a:t> data unit is called a frame. Each frame contains three fields: MAC header, payload, and FCS (frame check sequence). </a:t>
            </a:r>
          </a:p>
          <a:p>
            <a:endParaRPr lang="en-US" dirty="0"/>
          </a:p>
        </p:txBody>
      </p:sp>
      <p:sp>
        <p:nvSpPr>
          <p:cNvPr id="4" name="Slide Number Placeholder 3">
            <a:extLst>
              <a:ext uri="{FF2B5EF4-FFF2-40B4-BE49-F238E27FC236}">
                <a16:creationId xmlns:a16="http://schemas.microsoft.com/office/drawing/2014/main" id="{D4100539-4C74-96BF-D1D7-0D0186AE1F25}"/>
              </a:ext>
            </a:extLst>
          </p:cNvPr>
          <p:cNvSpPr>
            <a:spLocks noGrp="1"/>
          </p:cNvSpPr>
          <p:nvPr>
            <p:ph type="sldNum" sz="quarter" idx="12"/>
          </p:nvPr>
        </p:nvSpPr>
        <p:spPr/>
        <p:txBody>
          <a:bodyPr/>
          <a:lstStyle/>
          <a:p>
            <a:fld id="{5BFA158B-7C94-F543-87DB-41F59EA4FAFA}" type="slidenum">
              <a:rPr lang="en-US" smtClean="0">
                <a:latin typeface="Arial"/>
              </a:rPr>
              <a:pPr/>
              <a:t>39</a:t>
            </a:fld>
            <a:endParaRPr lang="en-US">
              <a:latin typeface="Arial"/>
            </a:endParaRPr>
          </a:p>
        </p:txBody>
      </p:sp>
      <p:pic>
        <p:nvPicPr>
          <p:cNvPr id="5" name="Picture 4">
            <a:extLst>
              <a:ext uri="{FF2B5EF4-FFF2-40B4-BE49-F238E27FC236}">
                <a16:creationId xmlns:a16="http://schemas.microsoft.com/office/drawing/2014/main" id="{A4B68CFE-03DA-345A-7A28-96B6D023C300}"/>
              </a:ext>
            </a:extLst>
          </p:cNvPr>
          <p:cNvPicPr>
            <a:picLocks noChangeAspect="1"/>
          </p:cNvPicPr>
          <p:nvPr/>
        </p:nvPicPr>
        <p:blipFill>
          <a:blip r:embed="rId3"/>
          <a:stretch>
            <a:fillRect/>
          </a:stretch>
        </p:blipFill>
        <p:spPr>
          <a:xfrm>
            <a:off x="2209800" y="2590800"/>
            <a:ext cx="7138777" cy="2730500"/>
          </a:xfrm>
          <a:prstGeom prst="rect">
            <a:avLst/>
          </a:prstGeom>
        </p:spPr>
      </p:pic>
    </p:spTree>
    <p:extLst>
      <p:ext uri="{BB962C8B-B14F-4D97-AF65-F5344CB8AC3E}">
        <p14:creationId xmlns:p14="http://schemas.microsoft.com/office/powerpoint/2010/main" val="216236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04DD-6200-58A0-F3D3-28FA59834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2CF43-D138-9742-87FE-78928C0C82AB}"/>
              </a:ext>
            </a:extLst>
          </p:cNvPr>
          <p:cNvSpPr>
            <a:spLocks noGrp="1"/>
          </p:cNvSpPr>
          <p:nvPr>
            <p:ph type="title"/>
          </p:nvPr>
        </p:nvSpPr>
        <p:spPr/>
        <p:txBody>
          <a:bodyPr/>
          <a:lstStyle/>
          <a:p>
            <a:r>
              <a:rPr lang="en-US" dirty="0"/>
              <a:t>Wireline communication channel</a:t>
            </a:r>
          </a:p>
        </p:txBody>
      </p:sp>
      <p:sp>
        <p:nvSpPr>
          <p:cNvPr id="3" name="Content Placeholder 2">
            <a:extLst>
              <a:ext uri="{FF2B5EF4-FFF2-40B4-BE49-F238E27FC236}">
                <a16:creationId xmlns:a16="http://schemas.microsoft.com/office/drawing/2014/main" id="{4FD703D6-67CD-4AC6-4EDC-B67D5C6A01CC}"/>
              </a:ext>
            </a:extLst>
          </p:cNvPr>
          <p:cNvSpPr>
            <a:spLocks noGrp="1"/>
          </p:cNvSpPr>
          <p:nvPr>
            <p:ph idx="1"/>
          </p:nvPr>
        </p:nvSpPr>
        <p:spPr/>
        <p:txBody>
          <a:bodyPr/>
          <a:lstStyle/>
          <a:p>
            <a:endParaRPr lang="en-US"/>
          </a:p>
        </p:txBody>
      </p:sp>
      <p:pic>
        <p:nvPicPr>
          <p:cNvPr id="5" name="Picture 3">
            <a:extLst>
              <a:ext uri="{FF2B5EF4-FFF2-40B4-BE49-F238E27FC236}">
                <a16:creationId xmlns:a16="http://schemas.microsoft.com/office/drawing/2014/main" id="{5C2F6A54-E73A-2A45-0805-743EB4FB7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08" y="957020"/>
            <a:ext cx="11098066" cy="475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857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7F64-1848-63F6-3774-8B9C11D4070D}"/>
              </a:ext>
            </a:extLst>
          </p:cNvPr>
          <p:cNvSpPr>
            <a:spLocks noGrp="1"/>
          </p:cNvSpPr>
          <p:nvPr>
            <p:ph type="title"/>
          </p:nvPr>
        </p:nvSpPr>
        <p:spPr/>
        <p:txBody>
          <a:bodyPr/>
          <a:lstStyle/>
          <a:p>
            <a:r>
              <a:rPr lang="en-US" dirty="0"/>
              <a:t>Management Frames</a:t>
            </a:r>
          </a:p>
        </p:txBody>
      </p:sp>
      <p:sp>
        <p:nvSpPr>
          <p:cNvPr id="3" name="Content Placeholder 2">
            <a:extLst>
              <a:ext uri="{FF2B5EF4-FFF2-40B4-BE49-F238E27FC236}">
                <a16:creationId xmlns:a16="http://schemas.microsoft.com/office/drawing/2014/main" id="{C41E612B-3BFA-3E76-79B0-60DA2F9CE1CB}"/>
              </a:ext>
            </a:extLst>
          </p:cNvPr>
          <p:cNvSpPr>
            <a:spLocks noGrp="1"/>
          </p:cNvSpPr>
          <p:nvPr>
            <p:ph idx="1"/>
          </p:nvPr>
        </p:nvSpPr>
        <p:spPr/>
        <p:txBody>
          <a:bodyPr>
            <a:normAutofit/>
          </a:bodyPr>
          <a:lstStyle/>
          <a:p>
            <a:r>
              <a:rPr lang="en-CA" sz="2800" i="1" dirty="0">
                <a:effectLst/>
                <a:latin typeface="LiberationSerif"/>
              </a:rPr>
              <a:t>Beacon</a:t>
            </a:r>
            <a:r>
              <a:rPr lang="en-CA" sz="2800" dirty="0">
                <a:effectLst/>
                <a:latin typeface="LiberationSerif"/>
              </a:rPr>
              <a:t>. </a:t>
            </a:r>
          </a:p>
          <a:p>
            <a:pPr lvl="1"/>
            <a:r>
              <a:rPr lang="en-CA" sz="2400" dirty="0">
                <a:effectLst/>
                <a:latin typeface="LiberationSerif"/>
              </a:rPr>
              <a:t>A beacon signal advertises a network accepting connections. </a:t>
            </a:r>
            <a:endParaRPr lang="en-CA" sz="4000" dirty="0"/>
          </a:p>
          <a:p>
            <a:r>
              <a:rPr lang="en-CA" sz="2800" i="1" dirty="0">
                <a:effectLst/>
                <a:latin typeface="LiberationSerif"/>
              </a:rPr>
              <a:t>Authentication</a:t>
            </a:r>
            <a:r>
              <a:rPr lang="en-CA" sz="2800" dirty="0">
                <a:effectLst/>
                <a:latin typeface="LiberationSerif"/>
              </a:rPr>
              <a:t>. </a:t>
            </a:r>
          </a:p>
          <a:p>
            <a:pPr lvl="1"/>
            <a:r>
              <a:rPr lang="en-CA" sz="2400" dirty="0">
                <a:effectLst/>
                <a:latin typeface="LiberationSerif"/>
              </a:rPr>
              <a:t>A NIC requests a connection by sending an authentication frame. </a:t>
            </a:r>
            <a:endParaRPr lang="en-CA" sz="4000" dirty="0"/>
          </a:p>
          <a:p>
            <a:r>
              <a:rPr lang="en-CA" sz="2800" i="1" dirty="0">
                <a:effectLst/>
                <a:latin typeface="LiberationSerif"/>
              </a:rPr>
              <a:t>Association request and response</a:t>
            </a:r>
            <a:r>
              <a:rPr lang="en-CA" sz="2800" dirty="0">
                <a:effectLst/>
                <a:latin typeface="LiberationSerif"/>
              </a:rPr>
              <a:t>.</a:t>
            </a:r>
          </a:p>
          <a:p>
            <a:pPr lvl="1"/>
            <a:r>
              <a:rPr lang="en-CA" sz="2400" dirty="0">
                <a:latin typeface="LiberationSerif"/>
              </a:rPr>
              <a:t>T</a:t>
            </a:r>
            <a:r>
              <a:rPr lang="en-CA" sz="2400" dirty="0">
                <a:effectLst/>
                <a:latin typeface="LiberationSerif"/>
              </a:rPr>
              <a:t>he NIC and access point exchange information about their capabilities and agree on parameters of their interaction and encryption. </a:t>
            </a:r>
            <a:endParaRPr lang="en-CA" sz="4000" dirty="0"/>
          </a:p>
        </p:txBody>
      </p:sp>
      <p:sp>
        <p:nvSpPr>
          <p:cNvPr id="4" name="Slide Number Placeholder 3">
            <a:extLst>
              <a:ext uri="{FF2B5EF4-FFF2-40B4-BE49-F238E27FC236}">
                <a16:creationId xmlns:a16="http://schemas.microsoft.com/office/drawing/2014/main" id="{ECE7934C-D31A-57C8-A3A4-69FCD4C057A3}"/>
              </a:ext>
            </a:extLst>
          </p:cNvPr>
          <p:cNvSpPr>
            <a:spLocks noGrp="1"/>
          </p:cNvSpPr>
          <p:nvPr>
            <p:ph type="sldNum" sz="quarter" idx="12"/>
          </p:nvPr>
        </p:nvSpPr>
        <p:spPr/>
        <p:txBody>
          <a:bodyPr/>
          <a:lstStyle/>
          <a:p>
            <a:fld id="{5BFA158B-7C94-F543-87DB-41F59EA4FAFA}" type="slidenum">
              <a:rPr lang="en-US" smtClean="0">
                <a:latin typeface="Arial"/>
              </a:rPr>
              <a:pPr/>
              <a:t>40</a:t>
            </a:fld>
            <a:endParaRPr lang="en-US">
              <a:latin typeface="Arial"/>
            </a:endParaRPr>
          </a:p>
        </p:txBody>
      </p:sp>
    </p:spTree>
    <p:extLst>
      <p:ext uri="{BB962C8B-B14F-4D97-AF65-F5344CB8AC3E}">
        <p14:creationId xmlns:p14="http://schemas.microsoft.com/office/powerpoint/2010/main" val="51686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A0F2-3742-5209-C424-2A9424630801}"/>
              </a:ext>
            </a:extLst>
          </p:cNvPr>
          <p:cNvSpPr>
            <a:spLocks noGrp="1"/>
          </p:cNvSpPr>
          <p:nvPr>
            <p:ph type="title"/>
          </p:nvPr>
        </p:nvSpPr>
        <p:spPr/>
        <p:txBody>
          <a:bodyPr/>
          <a:lstStyle/>
          <a:p>
            <a:r>
              <a:rPr lang="en-US" dirty="0"/>
              <a:t>Vulnerabilities in wireless networks</a:t>
            </a:r>
          </a:p>
        </p:txBody>
      </p:sp>
      <p:sp>
        <p:nvSpPr>
          <p:cNvPr id="3" name="Content Placeholder 2">
            <a:extLst>
              <a:ext uri="{FF2B5EF4-FFF2-40B4-BE49-F238E27FC236}">
                <a16:creationId xmlns:a16="http://schemas.microsoft.com/office/drawing/2014/main" id="{B7921669-FE67-91D4-2378-16CAC04ED547}"/>
              </a:ext>
            </a:extLst>
          </p:cNvPr>
          <p:cNvSpPr>
            <a:spLocks noGrp="1"/>
          </p:cNvSpPr>
          <p:nvPr>
            <p:ph idx="1"/>
          </p:nvPr>
        </p:nvSpPr>
        <p:spPr/>
        <p:txBody>
          <a:bodyPr/>
          <a:lstStyle/>
          <a:p>
            <a:r>
              <a:rPr lang="en-US" dirty="0"/>
              <a:t>Confidentiality</a:t>
            </a:r>
          </a:p>
          <a:p>
            <a:r>
              <a:rPr lang="en-US" dirty="0"/>
              <a:t>Integrity</a:t>
            </a:r>
          </a:p>
          <a:p>
            <a:r>
              <a:rPr lang="en-US" dirty="0"/>
              <a:t>Availability </a:t>
            </a:r>
          </a:p>
        </p:txBody>
      </p:sp>
      <p:sp>
        <p:nvSpPr>
          <p:cNvPr id="4" name="Slide Number Placeholder 3">
            <a:extLst>
              <a:ext uri="{FF2B5EF4-FFF2-40B4-BE49-F238E27FC236}">
                <a16:creationId xmlns:a16="http://schemas.microsoft.com/office/drawing/2014/main" id="{78AB2EC3-F5F5-757D-B355-3295B82713F3}"/>
              </a:ext>
            </a:extLst>
          </p:cNvPr>
          <p:cNvSpPr>
            <a:spLocks noGrp="1"/>
          </p:cNvSpPr>
          <p:nvPr>
            <p:ph type="sldNum" sz="quarter" idx="12"/>
          </p:nvPr>
        </p:nvSpPr>
        <p:spPr/>
        <p:txBody>
          <a:bodyPr/>
          <a:lstStyle/>
          <a:p>
            <a:fld id="{5BFA158B-7C94-F543-87DB-41F59EA4FAFA}" type="slidenum">
              <a:rPr lang="en-US" smtClean="0">
                <a:latin typeface="Arial"/>
              </a:rPr>
              <a:pPr/>
              <a:t>41</a:t>
            </a:fld>
            <a:endParaRPr lang="en-US">
              <a:latin typeface="Arial"/>
            </a:endParaRPr>
          </a:p>
        </p:txBody>
      </p:sp>
    </p:spTree>
    <p:extLst>
      <p:ext uri="{BB962C8B-B14F-4D97-AF65-F5344CB8AC3E}">
        <p14:creationId xmlns:p14="http://schemas.microsoft.com/office/powerpoint/2010/main" val="1896385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Failed Countermeasure: WEP</a:t>
            </a:r>
          </a:p>
        </p:txBody>
      </p:sp>
      <p:sp>
        <p:nvSpPr>
          <p:cNvPr id="3" name="Content Placeholder 2"/>
          <p:cNvSpPr>
            <a:spLocks noGrp="1"/>
          </p:cNvSpPr>
          <p:nvPr>
            <p:ph idx="1"/>
          </p:nvPr>
        </p:nvSpPr>
        <p:spPr/>
        <p:txBody>
          <a:bodyPr>
            <a:normAutofit/>
          </a:bodyPr>
          <a:lstStyle/>
          <a:p>
            <a:r>
              <a:rPr lang="en-US" sz="2800" dirty="0"/>
              <a:t>Wired equivalent privacy, or WEP, was designed at the same time as the original 802.11 </a:t>
            </a:r>
            <a:r>
              <a:rPr lang="en-US" sz="2800" dirty="0" err="1"/>
              <a:t>WiFi</a:t>
            </a:r>
            <a:r>
              <a:rPr lang="en-US" sz="2800" dirty="0"/>
              <a:t> standards as the mechanism for securing those communications</a:t>
            </a:r>
          </a:p>
          <a:p>
            <a:endParaRPr lang="en-US" sz="1000" dirty="0"/>
          </a:p>
          <a:p>
            <a:r>
              <a:rPr lang="en-US" sz="2800" dirty="0"/>
              <a:t>Weaknesses in WEP were first identified in 2001, four years after release</a:t>
            </a:r>
          </a:p>
          <a:p>
            <a:endParaRPr lang="en-US" sz="1000" dirty="0"/>
          </a:p>
          <a:p>
            <a:r>
              <a:rPr lang="en-US" sz="2800" dirty="0"/>
              <a:t>More weaknesses were discovered over the course of years, until any WEP-encrypted communication could be cracked in a matter of minutes</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42</a:t>
            </a:fld>
            <a:endParaRPr lang="en-US">
              <a:latin typeface="Arial"/>
            </a:endParaRPr>
          </a:p>
        </p:txBody>
      </p:sp>
    </p:spTree>
    <p:extLst>
      <p:ext uri="{BB962C8B-B14F-4D97-AF65-F5344CB8AC3E}">
        <p14:creationId xmlns:p14="http://schemas.microsoft.com/office/powerpoint/2010/main" val="97139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WEP Works</a:t>
            </a:r>
          </a:p>
        </p:txBody>
      </p:sp>
      <p:sp>
        <p:nvSpPr>
          <p:cNvPr id="3" name="Content Placeholder 2"/>
          <p:cNvSpPr>
            <a:spLocks noGrp="1"/>
          </p:cNvSpPr>
          <p:nvPr>
            <p:ph idx="1"/>
          </p:nvPr>
        </p:nvSpPr>
        <p:spPr>
          <a:xfrm>
            <a:off x="609600" y="1295400"/>
            <a:ext cx="10972800" cy="5135563"/>
          </a:xfrm>
        </p:spPr>
        <p:txBody>
          <a:bodyPr>
            <a:normAutofit/>
          </a:bodyPr>
          <a:lstStyle/>
          <a:p>
            <a:r>
              <a:rPr lang="en-US" dirty="0"/>
              <a:t>Client and access point (AP) have a pre-shared key</a:t>
            </a:r>
          </a:p>
          <a:p>
            <a:endParaRPr lang="en-US" sz="1000" dirty="0"/>
          </a:p>
          <a:p>
            <a:r>
              <a:rPr lang="en-US" dirty="0"/>
              <a:t>AP sends a random number to the client, which the client then encrypts using the key and returns to the AP</a:t>
            </a:r>
          </a:p>
          <a:p>
            <a:endParaRPr lang="en-US" sz="1000" dirty="0"/>
          </a:p>
          <a:p>
            <a:r>
              <a:rPr lang="en-US" dirty="0"/>
              <a:t>The AP decrypts the number using the key and checks that it’s the same number to authenticate the client</a:t>
            </a:r>
          </a:p>
          <a:p>
            <a:endParaRPr lang="en-US" sz="1000" dirty="0"/>
          </a:p>
          <a:p>
            <a:r>
              <a:rPr lang="en-US" dirty="0"/>
              <a:t>Once the client is authenticated, the AP and client communicate using messages encrypted with the key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43</a:t>
            </a:fld>
            <a:endParaRPr lang="en-US">
              <a:latin typeface="Arial"/>
            </a:endParaRPr>
          </a:p>
        </p:txBody>
      </p:sp>
    </p:spTree>
    <p:extLst>
      <p:ext uri="{BB962C8B-B14F-4D97-AF65-F5344CB8AC3E}">
        <p14:creationId xmlns:p14="http://schemas.microsoft.com/office/powerpoint/2010/main" val="1053622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WEP Weaknesses</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Weak encryption key</a:t>
            </a:r>
          </a:p>
          <a:p>
            <a:pPr lvl="1">
              <a:buClr>
                <a:srgbClr val="ED1B2F"/>
              </a:buClr>
              <a:buFont typeface="Arial" panose="020B0604020202020204" pitchFamily="34" charset="0"/>
              <a:buChar char="•"/>
            </a:pPr>
            <a:r>
              <a:rPr lang="en-US" dirty="0"/>
              <a:t>WEP allows to be either 64- or 128-bit, but 24 of those bits are reserved for initialization vectors (IV), thus reducing effective key size to 40 or 104 bits</a:t>
            </a:r>
          </a:p>
          <a:p>
            <a:pPr lvl="1">
              <a:buClr>
                <a:srgbClr val="ED1B2F"/>
              </a:buClr>
              <a:buFont typeface="Arial" panose="020B0604020202020204" pitchFamily="34" charset="0"/>
              <a:buChar char="•"/>
            </a:pPr>
            <a:r>
              <a:rPr lang="en-US" dirty="0"/>
              <a:t>Keys were either alphanumeric or hex phrases that users typed in and were therefore vulnerable to dictionary attacks</a:t>
            </a:r>
          </a:p>
          <a:p>
            <a:pPr marL="0" indent="0">
              <a:buNone/>
            </a:pPr>
            <a:r>
              <a:rPr lang="en-US" dirty="0"/>
              <a:t>Static key</a:t>
            </a:r>
          </a:p>
          <a:p>
            <a:pPr lvl="1">
              <a:buClr>
                <a:srgbClr val="ED1B2F"/>
              </a:buClr>
              <a:buFont typeface="Arial" panose="020B0604020202020204" pitchFamily="34" charset="0"/>
              <a:buChar char="•"/>
            </a:pPr>
            <a:r>
              <a:rPr lang="en-US" dirty="0"/>
              <a:t>Since the key was just a value the user typed in at the client and AP, and since users rarely changed those keys, one key would be used for many months of communications</a:t>
            </a:r>
          </a:p>
          <a:p>
            <a:pPr marL="0" indent="0">
              <a:buNone/>
            </a:pPr>
            <a:r>
              <a:rPr lang="en-US" dirty="0"/>
              <a:t>Weak encryption process</a:t>
            </a:r>
          </a:p>
          <a:p>
            <a:pPr lvl="1">
              <a:buClr>
                <a:srgbClr val="ED1B2F"/>
              </a:buClr>
              <a:buFont typeface="Arial" panose="020B0604020202020204" pitchFamily="34" charset="0"/>
              <a:buChar char="•"/>
            </a:pPr>
            <a:r>
              <a:rPr lang="en-US" dirty="0"/>
              <a:t>A 40-bit key can be brute forced easily. Flaws that were eventually discovered in the RC4 encryption algorithm WEP uses made the 104-bit keys easy to crack as well</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44</a:t>
            </a:fld>
            <a:endParaRPr lang="en-US">
              <a:latin typeface="Arial"/>
            </a:endParaRPr>
          </a:p>
        </p:txBody>
      </p:sp>
    </p:spTree>
    <p:extLst>
      <p:ext uri="{BB962C8B-B14F-4D97-AF65-F5344CB8AC3E}">
        <p14:creationId xmlns:p14="http://schemas.microsoft.com/office/powerpoint/2010/main" val="3141590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WEP Weaknesses (cont.)</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t>Weak encryption algorithm</a:t>
            </a:r>
          </a:p>
          <a:p>
            <a:endParaRPr lang="en-US" sz="1000" dirty="0"/>
          </a:p>
          <a:p>
            <a:r>
              <a:rPr lang="en-US" dirty="0"/>
              <a:t>IV collisions</a:t>
            </a:r>
          </a:p>
          <a:p>
            <a:endParaRPr lang="en-US" sz="1000" dirty="0"/>
          </a:p>
          <a:p>
            <a:r>
              <a:rPr lang="en-US" dirty="0"/>
              <a:t>Faulty integrity check</a:t>
            </a:r>
          </a:p>
          <a:p>
            <a:endParaRPr lang="en-US" sz="1000" dirty="0"/>
          </a:p>
          <a:p>
            <a:r>
              <a:rPr lang="en-US" dirty="0"/>
              <a:t>No authentication</a:t>
            </a:r>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45</a:t>
            </a:fld>
            <a:endParaRPr lang="en-US">
              <a:latin typeface="Arial"/>
            </a:endParaRPr>
          </a:p>
        </p:txBody>
      </p:sp>
    </p:spTree>
    <p:extLst>
      <p:ext uri="{BB962C8B-B14F-4D97-AF65-F5344CB8AC3E}">
        <p14:creationId xmlns:p14="http://schemas.microsoft.com/office/powerpoint/2010/main" val="1891756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WEP Weaknesses (cont.)</a:t>
            </a:r>
          </a:p>
        </p:txBody>
      </p:sp>
      <p:sp>
        <p:nvSpPr>
          <p:cNvPr id="3" name="Content Placeholder 2"/>
          <p:cNvSpPr>
            <a:spLocks noGrp="1"/>
          </p:cNvSpPr>
          <p:nvPr>
            <p:ph idx="1"/>
          </p:nvPr>
        </p:nvSpPr>
        <p:spPr/>
        <p:txBody>
          <a:bodyPr>
            <a:normAutofit/>
          </a:bodyPr>
          <a:lstStyle/>
          <a:p>
            <a:endParaRPr lang="en-US" dirty="0"/>
          </a:p>
          <a:p>
            <a:r>
              <a:rPr lang="en-US" dirty="0"/>
              <a:t>WEP uses short, infrequently changed encryption keys, it requires no authentication, and its integrity is easily compromised.</a:t>
            </a:r>
          </a:p>
          <a:p>
            <a:pPr marL="0" indent="0">
              <a:buNone/>
            </a:pPr>
            <a:endParaRPr lang="en-US" dirty="0"/>
          </a:p>
          <a:p>
            <a:r>
              <a:rPr lang="en-US" b="1" dirty="0"/>
              <a:t>Bottom Line: WEP Security Is Unacceptable</a:t>
            </a:r>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46</a:t>
            </a:fld>
            <a:endParaRPr lang="en-US">
              <a:latin typeface="Arial"/>
            </a:endParaRPr>
          </a:p>
        </p:txBody>
      </p:sp>
    </p:spTree>
    <p:extLst>
      <p:ext uri="{BB962C8B-B14F-4D97-AF65-F5344CB8AC3E}">
        <p14:creationId xmlns:p14="http://schemas.microsoft.com/office/powerpoint/2010/main" val="156939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WPA (</a:t>
            </a:r>
            <a:r>
              <a:rPr lang="en-US" dirty="0" err="1"/>
              <a:t>WiFi</a:t>
            </a:r>
            <a:r>
              <a:rPr lang="en-US" dirty="0"/>
              <a:t> Protected Access)</a:t>
            </a:r>
          </a:p>
        </p:txBody>
      </p:sp>
      <p:sp>
        <p:nvSpPr>
          <p:cNvPr id="3" name="Content Placeholder 2"/>
          <p:cNvSpPr>
            <a:spLocks noGrp="1"/>
          </p:cNvSpPr>
          <p:nvPr>
            <p:ph idx="1"/>
          </p:nvPr>
        </p:nvSpPr>
        <p:spPr>
          <a:xfrm>
            <a:off x="609600" y="990600"/>
            <a:ext cx="10972800" cy="5867400"/>
          </a:xfrm>
        </p:spPr>
        <p:txBody>
          <a:bodyPr>
            <a:normAutofit/>
          </a:bodyPr>
          <a:lstStyle/>
          <a:p>
            <a:r>
              <a:rPr lang="en-US" dirty="0"/>
              <a:t>WPA was designed in 2003 as a replacement for WEP and was quickly followed in 2004 by WPA2, the algorithm that remains the standard today</a:t>
            </a:r>
          </a:p>
          <a:p>
            <a:pPr lvl="1">
              <a:buClr>
                <a:srgbClr val="ED1B2F"/>
              </a:buClr>
              <a:buFont typeface="Arial" panose="020B0604020202020204" pitchFamily="34" charset="0"/>
              <a:buChar char="•"/>
            </a:pPr>
            <a:r>
              <a:rPr lang="en-US" dirty="0"/>
              <a:t>Non-static encryption key</a:t>
            </a:r>
          </a:p>
          <a:p>
            <a:pPr lvl="1">
              <a:buClr>
                <a:srgbClr val="ED1B2F"/>
              </a:buClr>
              <a:buFont typeface="Arial" panose="020B0604020202020204" pitchFamily="34" charset="0"/>
              <a:buChar char="•"/>
            </a:pPr>
            <a:r>
              <a:rPr lang="en-US" dirty="0"/>
              <a:t>Authentication</a:t>
            </a:r>
          </a:p>
          <a:p>
            <a:pPr lvl="1">
              <a:buClr>
                <a:srgbClr val="ED1B2F"/>
              </a:buClr>
              <a:buFont typeface="Arial" panose="020B0604020202020204" pitchFamily="34" charset="0"/>
              <a:buChar char="•"/>
            </a:pPr>
            <a:r>
              <a:rPr lang="en-US" dirty="0"/>
              <a:t>Strong encryption</a:t>
            </a:r>
          </a:p>
          <a:p>
            <a:pPr lvl="1">
              <a:buClr>
                <a:srgbClr val="ED1B2F"/>
              </a:buClr>
              <a:buFont typeface="Arial" panose="020B0604020202020204" pitchFamily="34" charset="0"/>
              <a:buChar char="•"/>
            </a:pPr>
            <a:r>
              <a:rPr lang="en-US" dirty="0"/>
              <a:t>Integrity protection</a:t>
            </a:r>
          </a:p>
          <a:p>
            <a:pPr lvl="1">
              <a:buClr>
                <a:srgbClr val="ED1B2F"/>
              </a:buClr>
              <a:buFont typeface="Arial" panose="020B0604020202020204" pitchFamily="34" charset="0"/>
              <a:buChar char="•"/>
            </a:pPr>
            <a:r>
              <a:rPr lang="en-US" dirty="0"/>
              <a:t>Session initiation</a:t>
            </a:r>
          </a:p>
          <a:p>
            <a:r>
              <a:rPr lang="en-US" dirty="0"/>
              <a:t>While there are some attacks against WPA, they are either of very limited effectiveness or require weak passwords</a:t>
            </a:r>
          </a:p>
          <a:p>
            <a:endParaRPr lang="en-US" dirty="0"/>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47</a:t>
            </a:fld>
            <a:endParaRPr lang="en-US">
              <a:latin typeface="Arial"/>
            </a:endParaRPr>
          </a:p>
        </p:txBody>
      </p:sp>
    </p:spTree>
    <p:extLst>
      <p:ext uri="{BB962C8B-B14F-4D97-AF65-F5344CB8AC3E}">
        <p14:creationId xmlns:p14="http://schemas.microsoft.com/office/powerpoint/2010/main" val="3130126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Summary</a:t>
            </a:r>
          </a:p>
        </p:txBody>
      </p:sp>
      <p:sp>
        <p:nvSpPr>
          <p:cNvPr id="3" name="Content Placeholder 2"/>
          <p:cNvSpPr>
            <a:spLocks noGrp="1"/>
          </p:cNvSpPr>
          <p:nvPr>
            <p:ph idx="1"/>
          </p:nvPr>
        </p:nvSpPr>
        <p:spPr/>
        <p:txBody>
          <a:bodyPr>
            <a:normAutofit/>
          </a:bodyPr>
          <a:lstStyle/>
          <a:p>
            <a:r>
              <a:rPr lang="en-US" dirty="0"/>
              <a:t>Networking basics</a:t>
            </a:r>
          </a:p>
          <a:p>
            <a:endParaRPr lang="en-US" sz="1000" dirty="0"/>
          </a:p>
          <a:p>
            <a:r>
              <a:rPr lang="en-US" dirty="0"/>
              <a:t>Network threats and vulnerabilities</a:t>
            </a:r>
          </a:p>
          <a:p>
            <a:endParaRPr lang="en-US" sz="1000" dirty="0"/>
          </a:p>
          <a:p>
            <a:r>
              <a:rPr lang="en-US" dirty="0"/>
              <a:t>Networks are threatened by attacks aimed at interception, modification, fabrication, and interruption</a:t>
            </a:r>
          </a:p>
          <a:p>
            <a:endParaRPr lang="en-US" sz="1000" dirty="0"/>
          </a:p>
          <a:p>
            <a:r>
              <a:rPr lang="en-US" dirty="0"/>
              <a:t>Wireless network</a:t>
            </a:r>
          </a:p>
          <a:p>
            <a:endParaRPr lang="en-US" sz="1000" dirty="0"/>
          </a:p>
          <a:p>
            <a:r>
              <a:rPr lang="en-US" dirty="0" err="1"/>
              <a:t>WiFi</a:t>
            </a:r>
            <a:r>
              <a:rPr lang="en-US" dirty="0"/>
              <a:t> security</a:t>
            </a:r>
          </a:p>
          <a:p>
            <a:pPr marL="0" indent="0">
              <a:buNone/>
            </a:pPr>
            <a:endParaRPr lang="en-US" sz="1000" dirty="0"/>
          </a:p>
          <a:p>
            <a:r>
              <a:rPr lang="en-US" dirty="0"/>
              <a:t>WPA has many critical security advantages over WEP</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48</a:t>
            </a:fld>
            <a:endParaRPr lang="en-US">
              <a:latin typeface="Arial"/>
            </a:endParaRPr>
          </a:p>
        </p:txBody>
      </p:sp>
    </p:spTree>
    <p:extLst>
      <p:ext uri="{BB962C8B-B14F-4D97-AF65-F5344CB8AC3E}">
        <p14:creationId xmlns:p14="http://schemas.microsoft.com/office/powerpoint/2010/main" val="273968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58B99-F9A5-5523-6A09-84F350628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C51F6-05D0-4BF1-5045-17948AD02ED4}"/>
              </a:ext>
            </a:extLst>
          </p:cNvPr>
          <p:cNvSpPr>
            <a:spLocks noGrp="1"/>
          </p:cNvSpPr>
          <p:nvPr>
            <p:ph type="title"/>
          </p:nvPr>
        </p:nvSpPr>
        <p:spPr/>
        <p:txBody>
          <a:bodyPr/>
          <a:lstStyle/>
          <a:p>
            <a:r>
              <a:rPr lang="en-US" dirty="0"/>
              <a:t>Communication Media Vulnerability</a:t>
            </a:r>
          </a:p>
        </p:txBody>
      </p:sp>
      <p:sp>
        <p:nvSpPr>
          <p:cNvPr id="4" name="Slide Number Placeholder 3">
            <a:extLst>
              <a:ext uri="{FF2B5EF4-FFF2-40B4-BE49-F238E27FC236}">
                <a16:creationId xmlns:a16="http://schemas.microsoft.com/office/drawing/2014/main" id="{F8EC743F-B461-DEA6-D91C-0AB696E23740}"/>
              </a:ext>
            </a:extLst>
          </p:cNvPr>
          <p:cNvSpPr>
            <a:spLocks noGrp="1"/>
          </p:cNvSpPr>
          <p:nvPr>
            <p:ph type="sldNum" sz="quarter" idx="12"/>
          </p:nvPr>
        </p:nvSpPr>
        <p:spPr/>
        <p:txBody>
          <a:bodyPr/>
          <a:lstStyle/>
          <a:p>
            <a:fld id="{5BFA158B-7C94-F543-87DB-41F59EA4FAFA}" type="slidenum">
              <a:rPr lang="en-US" smtClean="0">
                <a:latin typeface="Arial"/>
              </a:rPr>
              <a:pPr/>
              <a:t>5</a:t>
            </a:fld>
            <a:endParaRPr lang="en-US">
              <a:latin typeface="Arial"/>
            </a:endParaRPr>
          </a:p>
        </p:txBody>
      </p:sp>
      <p:pic>
        <p:nvPicPr>
          <p:cNvPr id="6" name="Content Placeholder 5">
            <a:extLst>
              <a:ext uri="{FF2B5EF4-FFF2-40B4-BE49-F238E27FC236}">
                <a16:creationId xmlns:a16="http://schemas.microsoft.com/office/drawing/2014/main" id="{F2C1F501-670A-9193-7256-2CB7D9031173}"/>
              </a:ext>
            </a:extLst>
          </p:cNvPr>
          <p:cNvPicPr>
            <a:picLocks noGrp="1" noChangeAspect="1"/>
          </p:cNvPicPr>
          <p:nvPr>
            <p:ph idx="1"/>
          </p:nvPr>
        </p:nvPicPr>
        <p:blipFill>
          <a:blip r:embed="rId3"/>
          <a:srcRect b="468"/>
          <a:stretch/>
        </p:blipFill>
        <p:spPr>
          <a:xfrm>
            <a:off x="2629745" y="723900"/>
            <a:ext cx="6932509" cy="5410200"/>
          </a:xfrm>
          <a:prstGeom prst="rect">
            <a:avLst/>
          </a:prstGeom>
        </p:spPr>
      </p:pic>
    </p:spTree>
    <p:extLst>
      <p:ext uri="{BB962C8B-B14F-4D97-AF65-F5344CB8AC3E}">
        <p14:creationId xmlns:p14="http://schemas.microsoft.com/office/powerpoint/2010/main" val="649575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a:extLst>
              <a:ext uri="{FF2B5EF4-FFF2-40B4-BE49-F238E27FC236}">
                <a16:creationId xmlns:a16="http://schemas.microsoft.com/office/drawing/2014/main" id="{0D468FEC-DB16-27A2-B61A-D8579849AE43}"/>
              </a:ext>
            </a:extLst>
          </p:cNvPr>
          <p:cNvSpPr>
            <a:spLocks noGrp="1" noChangeArrowheads="1"/>
          </p:cNvSpPr>
          <p:nvPr>
            <p:ph/>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en-US" altLang="en-US"/>
          </a:p>
        </p:txBody>
      </p:sp>
      <p:sp>
        <p:nvSpPr>
          <p:cNvPr id="36867" name="Slide Number Placeholder 2">
            <a:extLst>
              <a:ext uri="{FF2B5EF4-FFF2-40B4-BE49-F238E27FC236}">
                <a16:creationId xmlns:a16="http://schemas.microsoft.com/office/drawing/2014/main" id="{F6FCB4AA-86FC-F324-7E5A-A83E00FD658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ar-SA" sz="1200" b="0">
                <a:latin typeface="Times New Roman" panose="02020603050405020304" pitchFamily="18" charset="0"/>
              </a:rPr>
              <a:t>1.</a:t>
            </a:r>
            <a:fld id="{9D2898BD-19AF-A04F-A75E-8D8936350F16}" type="slidenum">
              <a:rPr lang="en-US" altLang="ar-SA" sz="1200" b="0">
                <a:latin typeface="Times New Roman" panose="02020603050405020304" pitchFamily="18" charset="0"/>
              </a:rPr>
              <a:pPr/>
              <a:t>6</a:t>
            </a:fld>
            <a:endParaRPr lang="en-US" altLang="ar-SA" sz="1200" b="0">
              <a:latin typeface="Times New Roman" panose="02020603050405020304" pitchFamily="18" charset="0"/>
            </a:endParaRPr>
          </a:p>
        </p:txBody>
      </p:sp>
      <p:pic>
        <p:nvPicPr>
          <p:cNvPr id="36868" name="Picture 6" descr="Difference between LAN, MAN and WAN: Know the types of area networks //  Unstop (formerly Dare2Compete)">
            <a:extLst>
              <a:ext uri="{FF2B5EF4-FFF2-40B4-BE49-F238E27FC236}">
                <a16:creationId xmlns:a16="http://schemas.microsoft.com/office/drawing/2014/main" id="{003FF51C-A72D-AD98-790A-BAFFF571A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800"/>
            <a:ext cx="8001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Media Vulnerability</a:t>
            </a:r>
          </a:p>
        </p:txBody>
      </p:sp>
      <p:sp>
        <p:nvSpPr>
          <p:cNvPr id="4" name="Slide Number Placeholder 3"/>
          <p:cNvSpPr>
            <a:spLocks noGrp="1"/>
          </p:cNvSpPr>
          <p:nvPr>
            <p:ph type="sldNum" sz="quarter" idx="12"/>
          </p:nvPr>
        </p:nvSpPr>
        <p:spPr/>
        <p:txBody>
          <a:bodyPr/>
          <a:lstStyle/>
          <a:p>
            <a:fld id="{5BFA158B-7C94-F543-87DB-41F59EA4FAFA}" type="slidenum">
              <a:rPr lang="en-US" smtClean="0">
                <a:latin typeface="Arial"/>
              </a:rPr>
              <a:pPr/>
              <a:t>7</a:t>
            </a:fld>
            <a:endParaRPr lang="en-US">
              <a:latin typeface="Arial"/>
            </a:endParaRPr>
          </a:p>
        </p:txBody>
      </p:sp>
      <p:pic>
        <p:nvPicPr>
          <p:cNvPr id="7" name="Content Placeholder 6" descr="fig06-03.eps"/>
          <p:cNvPicPr>
            <a:picLocks noGrp="1" noChangeAspect="1"/>
          </p:cNvPicPr>
          <p:nvPr>
            <p:ph idx="1"/>
          </p:nvPr>
        </p:nvPicPr>
        <p:blipFill rotWithShape="1">
          <a:blip r:embed="rId3">
            <a:extLst>
              <a:ext uri="{28A0092B-C50C-407E-A947-70E740481C1C}">
                <a14:useLocalDpi xmlns:a14="http://schemas.microsoft.com/office/drawing/2010/main" val="0"/>
              </a:ext>
            </a:extLst>
          </a:blip>
          <a:srcRect l="-2183" r="-1232"/>
          <a:stretch/>
        </p:blipFill>
        <p:spPr>
          <a:xfrm>
            <a:off x="1524000" y="1072507"/>
            <a:ext cx="8800352" cy="4634986"/>
          </a:xfrm>
        </p:spPr>
      </p:pic>
    </p:spTree>
    <p:extLst>
      <p:ext uri="{BB962C8B-B14F-4D97-AF65-F5344CB8AC3E}">
        <p14:creationId xmlns:p14="http://schemas.microsoft.com/office/powerpoint/2010/main" val="3250347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a:t>
            </a:r>
          </a:p>
        </p:txBody>
      </p:sp>
      <p:sp>
        <p:nvSpPr>
          <p:cNvPr id="6" name="Text Placeholder 5"/>
          <p:cNvSpPr>
            <a:spLocks noGrp="1"/>
          </p:cNvSpPr>
          <p:nvPr>
            <p:ph type="body" sz="half" idx="14"/>
          </p:nvPr>
        </p:nvSpPr>
        <p:spPr/>
        <p:txBody>
          <a:bodyPr/>
          <a:lstStyle/>
          <a:p>
            <a:r>
              <a:rPr lang="en-US" dirty="0"/>
              <a:t>What is protocol? </a:t>
            </a:r>
          </a:p>
        </p:txBody>
      </p:sp>
      <p:sp>
        <p:nvSpPr>
          <p:cNvPr id="4" name="Slide Number Placeholder 3"/>
          <p:cNvSpPr>
            <a:spLocks noGrp="1"/>
          </p:cNvSpPr>
          <p:nvPr>
            <p:ph type="sldNum" sz="quarter" idx="4294967295"/>
          </p:nvPr>
        </p:nvSpPr>
        <p:spPr/>
        <p:txBody>
          <a:bodyPr/>
          <a:lstStyle/>
          <a:p>
            <a:fld id="{5BFA158B-7C94-F543-87DB-41F59EA4FAFA}" type="slidenum">
              <a:rPr lang="en-US" smtClean="0">
                <a:latin typeface="Arial"/>
              </a:rPr>
              <a:pPr/>
              <a:t>8</a:t>
            </a:fld>
            <a:endParaRPr lang="en-US">
              <a:latin typeface="Arial"/>
            </a:endParaRPr>
          </a:p>
        </p:txBody>
      </p:sp>
    </p:spTree>
    <p:extLst>
      <p:ext uri="{BB962C8B-B14F-4D97-AF65-F5344CB8AC3E}">
        <p14:creationId xmlns:p14="http://schemas.microsoft.com/office/powerpoint/2010/main" val="421258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800" y="0"/>
            <a:ext cx="12192000" cy="684000"/>
          </a:xfrm>
        </p:spPr>
        <p:txBody>
          <a:bodyPr/>
          <a:lstStyle/>
          <a:p>
            <a:r>
              <a:rPr lang="en-US" dirty="0"/>
              <a:t>Background</a:t>
            </a:r>
          </a:p>
        </p:txBody>
      </p:sp>
      <p:sp>
        <p:nvSpPr>
          <p:cNvPr id="6" name="Text Placeholder 5"/>
          <p:cNvSpPr>
            <a:spLocks noGrp="1"/>
          </p:cNvSpPr>
          <p:nvPr>
            <p:ph type="body" sz="half" idx="14"/>
          </p:nvPr>
        </p:nvSpPr>
        <p:spPr/>
        <p:txBody>
          <a:bodyPr/>
          <a:lstStyle/>
          <a:p>
            <a:r>
              <a:rPr lang="en-US" dirty="0"/>
              <a:t>What is a MAC address? </a:t>
            </a:r>
          </a:p>
        </p:txBody>
      </p:sp>
      <p:sp>
        <p:nvSpPr>
          <p:cNvPr id="4" name="Slide Number Placeholder 3"/>
          <p:cNvSpPr>
            <a:spLocks noGrp="1"/>
          </p:cNvSpPr>
          <p:nvPr>
            <p:ph type="sldNum" sz="quarter" idx="4294967295"/>
          </p:nvPr>
        </p:nvSpPr>
        <p:spPr/>
        <p:txBody>
          <a:bodyPr/>
          <a:lstStyle/>
          <a:p>
            <a:fld id="{5BFA158B-7C94-F543-87DB-41F59EA4FAFA}" type="slidenum">
              <a:rPr lang="en-US" smtClean="0">
                <a:latin typeface="Arial"/>
              </a:rPr>
              <a:pPr/>
              <a:t>9</a:t>
            </a:fld>
            <a:endParaRPr lang="en-US">
              <a:latin typeface="Arial"/>
            </a:endParaRPr>
          </a:p>
        </p:txBody>
      </p:sp>
    </p:spTree>
    <p:extLst>
      <p:ext uri="{BB962C8B-B14F-4D97-AF65-F5344CB8AC3E}">
        <p14:creationId xmlns:p14="http://schemas.microsoft.com/office/powerpoint/2010/main" val="1046970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THEME_BG_IMAGE" val=""/>
  <p:tag name="MMPROD_TAG_VCONFIG" val="PD94bWwgdmVyc2lvbj0iMS4wIiBlbmNvZGluZz0iVVRGLTgiPz4NCjxjb25maWd1cmF0aW9uPg0KCTxicmFuZGluZz4NCgkJPHVpZm9udCBuYW1lPSJGT05UX05PVEVTX1RFWFQiIHZhbHVlPSJWZXJkYW5hLDksZmFsc2UsZmFsc2UsZmFsc2UiLz4NCgk8L2JyYW5kaW5n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DQoJCTx1aXNob3cgbmFtZT0iYWx3YXlzU2NydW5jaCIgdmFsdWU9ImZhbHNlIi8+DQoJCTx1aXNob3cgbmFtZT0iaW5pdGlhbGRpc3BsYXltb2RlaXNub3JtYWwiIHZhbHVlPSJ0cnVlIi8+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1xdWl6IHBvZCBhbmQgbWVzc2FnZSBib3ggdGV4dHMtLT4NCgkJPHVpdGV4dCBuYW1lPSJRVUlaUE9EX1FVSVpfQVRURU1QVCIgdmFsdWU9IlF1aXogQXR0ZW1wdDoiLz4NCgkJPHVpdGV4dCBuYW1lPSJRVUlaUE9EX1FVSVpfQVRURU1QVF9WQUxVRSIgdmFsdWU9IiVuIG9mICV0Ii8+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DQoJCTx1aXRleHQgbmFtZT0iUVVJWlBPRF9RVUlaQVRNUFRfSU5GIiB2YWx1ZT0iSW5maW5pdGUiLz4NCgkJPHVpdGV4dCBuYW1lPSJRVUlaUE9EX1FVRVNBVE1QVF9JTkYiIHZhbHVlPSJJbmZpbml0ZSIvPg0KCQk8dWl0ZXh0IG5hbWU9IldBUk5JTkdNU0dfWUVTU1RSSU5HIiB2YWx1ZT0iWWVzIi8+DQoJCTx1aXRleHQgbmFtZT0iV0FSTklOR01TR19OT1NUUklORyIgdmFsdWU9Ik5vIi8+DQoJCTx1aXRleHQgbmFtZT0iV0FSTklOR01TR19USVRMRVNUUklORyIgdmFsdWU9IlF1aXogTmF2aWdhdGlvbiBXYXJuaW5nIi8+DQoJCTx1aXRleHQgbmFtZT0iV0FSTklOR01TR19NU0dTVFJJTkciIHZhbHVlPSJUaGVyZSBhcmUgdW4tYXR0ZW1wdGVkIHF1ZXN0aW9ucyBpbiB0aGlzIFF1aXouJiN4QTsmI3hBO0NsaWNraW5nIFllcyB3aWxsIHRha2UgeW91IG91dCBvZiB0aGUgUXVpei4gQ2xpY2sgTm8gdG8gY29udGludWUgdGhlIFF1aXouIi8+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DQoJCTx1aXRleHQgbmFtZT0iRE9DV1JBUF9USVRMRSIgdmFsdWU9IlByZXNlbnRlciBGaWxlIEF0dGFjaG1lbnQiLz4NCgkJPHVpdGV4dCBuYW1lPSJET0NXUkFQX01TRyIgdmFsdWU9IlNhdmUgdG8gTXkgQ29tcHV0ZXIiLz4NCgkJPHVpdGV4dCBuYW1lPSJET0NXUkFQX1BST01QVCIgdmFsdWU9IkNsaWNrIHRvIERvd25sb2Fk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UVVJWiIgdmFsdWU9IlF1aXo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cXVpeiBwb2QgYW5kIG1lc3NhZ2UgYm94IHRleHRzLS0+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DQoJCTx1aXRleHQgbmFtZT0iUVVJWlBPRF9RVUVTVFlQRV9TVlkiIHZhbHVlPSJVbWZyYWdlIi8+DQoJCTx1aXRleHQgbmFtZT0iUVVJWlBPRF9RVUlaQVRNUFRfSU5GIiB2YWx1ZT0iVW5lbmRsaWNoIi8+DQoJCTx1aXRleHQgbmFtZT0iUVVJWlBPRF9RVUVTQVRNUFRfSU5GIiB2YWx1ZT0iVW5lbmRsaWNoIi8+DQoJCTx1aXRleHQgbmFtZT0iV0FSTklOR01TR19ZRVNTVFJJTkciIHZhbHVlPSJKYSIvPg0KCQk8dWl0ZXh0IG5hbWU9IldBUk5JTkdNU0dfTk9TVFJJTkciIHZhbHVlPSJOZWluIi8+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EZW4gVGVpbG5laG1lcm4gZGllIFNlaXRlbmxlaXN0ZSBhbnplaWdlbiIvPg0KCQk8dWl0ZXh0IG5hbWU9Ik1VVEUiIHZhbHVlPSJUb24gY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VklEUExBWUlORyIgdmFsdWU9IuODk+ODh+OCquWGjeeUn+S4rSIvPg0KCQk8dWl0ZXh0IG5hbWU9IlNDUlVCQkFSU1RBVFVTX0xPQURJTkciIHZhbHVlPSLjg63jg7zjg4nkuK0iLz4NCgkJPHVpdGV4dCBuYW1lPSJTQ1JVQkJBUlNUQVRVU19CVUZGRVJJTkciIHZhbHVlPSLjg5Djg4Pjg5XjgqHkuK0iLz4NCgkJPHVpdGV4dCBuYW1lPSJTQ1JVQkJBUlNUQVRVU19RVUVTVElPTiIgdmFsdWU9IuizquWVj+OBq+etlOOBiOOBpuS4i+OBleOBhCIvPg0KCQk8dWl0ZXh0IG5hbWU9IlNDUlVCQkFSU1RBVFVTX1JFVklFV1FVSVoiIHZhbHVlPSLjgq/jgqTjgrrjgpLjg6zjg5Pjg6Xjg7zjgZfjgabjgYTjgb7jgZkiLz4NCgkJPCEtLSBzdWJzdGl0dXRpb246ICVtID09IG1pbnV0ZXMgcmVtYWluaW5nIC0tPg0KCQk8IS0tIHN1YnN0aXR1dGlvbjogJXMgPT0gc2Vjb25kcyByZW1haW5pbmcgLS0+DQoJCTx1aXRleHQgbmFtZT0iRUxBUFNFRCIgdmFsdWU9Iuaui+OCiiA6ICVtIOWIhiAlcyDnp5IiLz4NCgkJPHVpdGV4dCBuYW1lPSJOT1RGT1VORCIgdmFsdWU9IuS9leOCguimi+OBpOOBi+OCiuOBvuOBm+OCkyIvPg0KCQk8dWl0ZXh0IG5hbWU9IkFUVEFDSE1FTlRTIiB2YWx1ZT0i5re75LuYIi8+DQoJCTwhLS0gc3Vic3RpdHV0aW9uOiAlcCA9PSBjdXJyZW50IHNwZWFrZXIncyB0aXRsZSAtLT4NCgkJPHVpdGV4dCBuYW1lPSJCSU9XSU5fVElUTEUiIHZhbHVlPSLntYzmrbQgOiAlcCIvPg0KCQk8dWl0ZXh0IG5hbWU9IkJJT0JUTl9USVRMRSIgdmFsdWU9Iue1jOattCIvPg0KCQk8dWl0ZXh0IG5hbWU9IkRJVklERVJCVE5fVElUTEUiIHZhbHVlPSJ8Ii8+DQoJCTx1aXRleHQgbmFtZT0iQ09OVEFDVEJUTl9USVRMRSIgdmFsdWU9IuOBiuWVj+OBhOWQiOOCj+OBmyIvPg0KCQk8dWl0ZXh0IG5hbWU9IlRBQl9RVUlaIiB2YWx1ZT0i44Kv44Kk44K6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XF1aXogcG9kIGFuZCBtZXNzYWdlIGJveCB0ZXh0cy0tPg0KCQk8dWl0ZXh0IG5hbWU9IlFVSVpQT0RfUVVJWl9BVFRFTVBUIiB2YWx1ZT0i44Kv44Kk44K66Kmm6KGM5Zue5pWwIDogIi8+DQoJCTx1aXRleHQgbmFtZT0iUVVJWlBPRF9RVUlaX0FUVEVNUFRfVkFMVUUiIHZhbHVlPSIlbiAvICV0Ii8+DQoJCTx1aXRleHQgbmFtZT0iUVVJWlBPRF9RVUlaX1NDT1JFIiB2YWx1ZT0i44K544Kz44KiIDogIi8+DQoJCTx1aXRleHQgbmFtZT0iUVVJWlBPRF9RVUlaX1BBU1NTQ09SRSIgdmFsdWU9IuWQiOagvOeCuSA6Ii8+DQoJCTx1aXRleHQgbmFtZT0iUVVJWlBPRF9RVUlaX01BWFNDT1JFIiB2YWx1ZT0i5pyA6auY5b6X54K5IDogIi8+DQoJCTx1aXRleHQgbmFtZT0iUVVJWlBPRF9RVUVTQVRNUFRfU1RSIiB2YWx1ZT0i6Kmm6KGM5Zue5pWwIDogJW4gLyAldCIvPg0KCQk8dWl0ZXh0IG5hbWU9IlFVSVpQT0RfUVVFU1RZUEVfU1RSIiB2YWx1ZT0i44K/44Kk44OXIDogJXMiLz4NCgkJPHVpdGV4dCBuYW1lPSJRVUlaUE9EX1FVRVNUWVBFX0dSRCIgdmFsdWU9IuipleS+oSIvPg0KCQk8dWl0ZXh0IG5hbWU9IlFVSVpQT0RfUVVFU1RZUEVfU1ZZIiB2YWx1ZT0i44Ki44Oz44Kx44O844OIIi8+DQoJCTx1aXRleHQgbmFtZT0iUVVJWlBPRF9RVUlaQVRNUFRfSU5GIiB2YWx1ZT0i54Sh5Yi26ZmQIi8+DQoJCTx1aXRleHQgbmFtZT0iUVVJWlBPRF9RVUVTQVRNUFRfSU5GIiB2YWx1ZT0i54Sh5Yi26ZmQIi8+DQoJCTx1aXRleHQgbmFtZT0iV0FSTklOR01TR19ZRVNTVFJJTkciIHZhbHVlPSLjga/jgYQiLz4NCgkJPHVpdGV4dCBuYW1lPSJXQVJOSU5HTVNHX05PU1RSSU5HIiB2YWx1ZT0i44GE44GE44GIIi8+DQoJCTx1aXRleHQgbmFtZT0iV0FSTklOR01TR19USVRMRVNUUklORyIgdmFsdWU9IuOCr+OCpOOCuuOBruODiuODk+OCsuODvOOCt+ODp+ODs+OBq+mWouOBmeOCi+itpuWRiiIvPg0KCQk8dWl0ZXh0IG5hbWU9IldBUk5JTkdNU0dfTVNHU1RSSU5HIiB2YWx1ZT0i44GT44Gu44Kv44Kk44K644Gr44Gv44CB44G+44Gg6Kej562U44GX44Gm44GE44Gq44GE6LOq5ZWP44GM44GC44KK44G+44GZ44CCJiN4QTsmI3hBOyDjgq/jgqTjgrrjgpLntYLkuobjgZnjgovjgavjga/jgIHjgIzjga/jgYTjgI3jgpLjgq/jg6rjg4Pjgq/jgZfjgb7jgZnjgILjgq/jgqTjgrrjgpLntprooYzjgZnjgovjgavjga/jgIHjgIzjgYTjgYTjgYjjgI3jgpLjgq/jg6rjg4Pjgq/jgZfjgb7jgZnjgIIiLz4NCgkJPHVpdGV4dCBuYW1lPSJJTkZPUk1BVElPTl9IMjY0X0ZMQVNIUExBWUVSIiB2YWx1ZT0i44GK5L2/44GE44Gu44Kz44Oz44OU44Ol44O844K/44Gr54++5Zyo44Kk44Oz44K544OI44O844Or44GV44KM44Gm44GE44KLIEZsYXNoIFBsYXllciDjga7jg5Djg7zjgrjjg6fjg7Pjga/jgIHjgZPjga7jg5Pjg4fjgqrjgpLjgrXjg53jg7zjg4jjgZfjgabjgYTjgb7jgZvjgpPjgILmnIDmlrDjga4gRmxhc2ggUGxheWVyIOOCkuODgOOCpuODs+ODreODvOODieOBmeOCi+OBq+OBr+OAgeODk+ODh+OCqumgmOWfn+OCkuOCr+ODquODg+OCr+OBl+OBpuOBj+OBoOOBleOBhO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jgrXjgqTjg4njg5Djg7zjgpLlj4LliqDogIXjgavopovjgZvjgosiLz4NCgkJPHVpdGV4dCBuYW1lPSJNVVRFIiB2YWx1ZT0i44Of44Ol44O844OIIi8+DQoJCTx1aXRleHQgbmFtZT0iRE9DV1JBUF9USVRMRSIgdmFsdWU9IlByZXNlbnRlciDmt7vku5jjg5XjgqHjgqTjg6siLz4NCgkJPHVpdGV4dCBuYW1lPSJET0NXUkFQX01TRyIgdmFsdWU9IuODnuOCpOOCs+ODs+ODlOODpeODvOOCv+OBq+S/neWtmCIvPg0KCQk8dWl0ZXh0IG5hbWU9IkRPQ1dSQVBfUFJPTVBUIiB2YWx1ZT0i44Kv44Oq44OD44Kv44GX44Gm44OA44Km44Oz44Ot44O844OJ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siJg6Ii8+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siJg6ICVuLyV0Ii8+DQoJCTx1aXRleHQgbmFtZT0iUVVJWlBPRF9RVUVTVFlQRV9TVFIiIHZhbHVlPSLsnKDtmJU6ICVzIi8+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2AtOymiOulvCDsooXro4ztlZjroKTrqbQgW+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DQoJCTx1aXRleHQgbmFtZT0iU0NSVUJCQVJTVEFUVVNfVklEUExBWUlORyIgdmFsdWU9IlbDrWRlbyBlbiByZXByb2QuIi8+DQoJCTx1aXRleHQgbmFtZT0iU0NSVUJCQVJTVEFUVVNfTE9BRElORyIgdmFsdWU9IkNhcmdhbmRvIi8+DQoJCTx1aXRleHQgbmFtZT0iU0NSVUJCQVJTVEFUVVNfQlVGRkVSSU5HIiB2YWx1ZT0iQWxtYWNlbmFuZG8gZW4gYsO6ZmVyIi8+DQoJCTx1aXRleHQgbmFtZT0iU0NSVUJCQVJTVEFUVVNfUVVFU1RJT04iIHZhbHVlPSJDb250ZXN0YXIgcHJlZ3VudGEiLz4NCgkJPHVpdGV4dCBuYW1lPSJTQ1JVQkJBUlNUQVRVU19SRVZJRVdRVUlaIiB2YWx1ZT0iUmV2aXNhbmRvIHBydWViYSIvPg0KCQk8IS0tIHN1YnN0aXR1dGlvbjogJW0gPT0gbWludXRlcyByZW1haW5pbmcgLS0+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DQoJCTx1aXRleHQgbmFtZT0iQklPQlROX1RJVExFIiB2YWx1ZT0iQmlvZ3JhZsOtYSIvPg0KCQk8dWl0ZXh0IG5hbWU9IkRJVklERVJCVE5fVElUTEUiIHZhbHVlPSJ8Ii8+DQoJCTx1aXRleHQgbmFtZT0iQ09OVEFDVEJUTl9USVRMRSIgdmFsdWU9IkNvbnRhY3RvIi8+DQoJCTx1aXRleHQgbmFtZT0iVEFCX1FVSVoiIHZhbHVlPSJQcnVlYmEiLz4NCgkJPHVpdGV4dCBuYW1lPSJUQUJfT1VUTElORSIgdmFsdWU9IkNvbnRvcm5vIi8+DQoJCTx1aXRleHQgbmFtZT0iVEFCX1RIVU1CIiB2YWx1ZT0iTWluaWF0LiIvPg0KCQk8dWl0ZXh0IG5hbWU9IlRBQl9OT1RFUyIgdmFsdWU9Ik5vdGFzIi8+DQoJCTx1aXRleHQgbmFtZT0iVEFCX1NFQVJDSCIgdmFsdWU9IkJ1c2NhciIvPg0KCQk8dWl0ZXh0IG5hbWU9IlNMSURFX0hFQURJTkciIHZhbHVlPSJUw610dWxvIGRlIGRpYXBvc2l0aXZhIi8+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DQoJCTx1aXRleHQgbmFtZT0iQVRUQUNITkFNRV9IRUFESU5HIiB2YWx1ZT0iTm9tYnJlIGRlIGFyY2hpdm8iLz4NCgkJPHVpdGV4dCBuYW1lPSJBVFRBQ0hTSVpFX0hFQURJTkciIHZhbHVlPSJUYW1hw7FvIi8+DQoJCTx1aXRleHQgbmFtZT0iU0xJREVfTk9URVMiIHZhbHVlPSJOb3RhcyBkZSBkaWFwb3NpdGl2YS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lNpbGVuY2lhciIvPg0KCQk8dWl0ZXh0IG5hbWU9IkRPQ1dSQVBfVElUTEUiIHZhbHVlPSJBcmNoaXZvIGFkanVudG8gZGUgUHJlc2VudGVyIi8+DQoJCTx1aXRleHQgbmFtZT0iRE9DV1JBUF9NU0ciIHZhbHVlPSJHdWFyZGFyIGVuIE1pIFBDIi8+DQoJCTx1aXRleHQgbmFtZT0iRE9DV1JBUF9QUk9NUFQiIHZhbHVlPSJIYWdhIGNsaWMgZW4gRGVzY2FyZ2FyIi8+DQoJPC9sYW5ndWFnZT4NCgk8bGFuZ3VhZ2UgaWQ9InB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GF0byIvPg0KCQk8dWl0ZXh0IG5hbWU9IlRBQl9RVUlaIiB2YWx1ZT0iUXVlc3QuIi8+DQoJCTx1aXRleHQgbmFtZT0iVEFCX09VVExJTkUiIHZhbHVlPSJFc3F1ZW1hIi8+DQoJCTx1aXRleHQgbmFtZT0iVEFCX1RIVU1CIiB2YWx1ZT0iTWluaSIvPg0KCQk8dWl0ZXh0IG5hbWU9IlRBQl9OT1RFUyIgdmFsdWU9Ik5vdGFzIi8+DQoJCTx1aXRleHQgbmFtZT0iVEFCX1NFQVJDSCIgdmFsdWU9IkJ1c2NhIi8+DQoJCTx1aXRleHQgbmFtZT0iU0xJREVfSEVBRElORyIgdmFsdWU9IlTDrXR1bG8gZG8gc2xpZGUiLz4NCgkJPHVpdGV4dCBuYW1lPSJEVVJBVElPTl9IRUFESU5HIiB2YWx1ZT0iRHVyYcOnw6NvIi8+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DQoJCTx1aXRleHQgbmFtZT0iU0xJREVfTk9URVMiIHZhbHVlPSJBbm90YcOnw7VlcyBkbyBzbGlkZS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DQoJCTx1aXRleHQgbmFtZT0iUVVJWlBPRF9RVUVTVFlQRV9TVFIiIHZhbHVlPSJUaXBvOiAlcyIvPg0KCQk8dWl0ZXh0IG5hbWU9IlFVSVpQT0RfUVVFU1RZUEVfR1JEIiB2YWx1ZT0iQ29uIHZhbHV0YXppb25lIi8+DQoJCTx1aXRleHQgbmFtZT0iUVVJWlBPRF9RVUVTVFlQRV9TVlkiIHZhbHVlPSJJbmRhZ2luZSIvPg0KCQk8dWl0ZXh0IG5hbWU9IlFVSVpQT0RfUVVJWkFUTVBUX0lORiIgdmFsdWU9IkluZmluaXRpIi8+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DQoJCTx1aXRleHQgbmFtZT0iRE9DV1JBUF9USVRMRSIgdmFsdWU9IkFsbGVnYXRvIGZpbGUgUHJlc2VudGVyIi8+DQoJCTx1aXRleHQgbmFtZT0iRE9DV1JBUF9NU0ciIHZhbHVlPSJTYWx2YSBpbiBSaXNvcnNlIGRlbCBjb21wdXRlciIvPg0KCQk8dWl0ZXh0IG5hbWU9IkRPQ1dSQVBfUFJPTVBUIiB2YWx1ZT0iQ2xpYyBwZXIgc2NhcmljYXJlIi8+DQoJPC9sYW5ndWFnZT4NCgk8bGFuZ3VhZ2UgaWQ9Im5s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DQoJCTx1aXRleHQgbmFtZT0iU0NSVUJCQVJTVEFUVVNfVklEUExBWUlORyIgdmFsdWU9IlZpZGVvIGFmc3BlbGVuIi8+DQoJCTx1aXRleHQgbmFtZT0iU0NSVUJCQVJTVEFUVVNfTE9BRElORyIgdmFsdWU9IkxhZGVuIi8+DQoJCTx1aXRleHQgbmFtZT0iU0NSVUJCQVJTVEFUVVNfQlVGRkVSSU5HIiB2YWx1ZT0iQnVmZmVyZW4iLz4NCgkJPHVpdGV4dCBuYW1lPSJTQ1JVQkJBUlNUQVRVU19RVUVTVElPTiIgdmFsdWU9IlZyYWFnIG1ldCBhbnR3b29yZCIvPg0KCQk8dWl0ZXh0IG5hbWU9IlNDUlVCQkFSU1RBVFVTX1JFVklFV1FVSVoiIHZhbHVlPSJRdWl6IGNvbnRyb2xlcmVuIi8+DQoJCTwhLS0gc3Vic3RpdHV0aW9uOiAlbSA9PSBtaW51dGVzIHJlbWFpbmluZyAtLT4NCgkJPCEtLSBzdWJzdGl0dXRpb246ICVzID09IHNlY29uZHMgcmVtYWluaW5nIC0tPg0KCQk8dWl0ZXh0IG5hbWU9IkVMQVBTRUQiIHZhbHVlPSJFciByZXN0ZXJlbiAlbSBtaW51dGVuICVzIHNlY29uZGVuIi8+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DQoJCTx1aXRleHQgbmFtZT0iVEFCX1FVSVoiIHZhbHVlPSJRdWl6Ii8+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DQoJCTx1aXRleHQgbmFtZT0iU0VBUkNIX0hFQURJTkciIHZhbHVlPSJab2VrZW4gbmFhciB0ZWtzdDoiLz4NCgkJPHVpdGV4dCBuYW1lPSJUSFVNQl9IRUFESU5HIiB2YWx1ZT0iRGlhIi8+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DQoJCTwhLS1xdWl6IHBvZCBhbmQgbWVzc2FnZSBib3ggdGV4dHMtLT4NCgkJPHVpdGV4dCBuYW1lPSJRVUlaUE9EX1FVSVpfQVRURU1QVCIgdmFsdWU9IlF1aXpwb2dpbmc6Ii8+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DQoJCTx1aXRleHQgbmFtZT0iUVVJWlBPRF9RVUVTVFlQRV9TVFIiIHZhbHVlPSJUeXBlOiAlcyIvPg0KCQk8dWl0ZXh0IG5hbWU9IlFVSVpQT0RfUVVFU1RZUEVfR1JEIiB2YWx1ZT0iVGVsdCB2b29yIHNjb3JlIi8+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DQoJCTx1aWZvbnQgbmFtZT0iRk9OVF9QUkVTRU5UQVRJT05OQU1FIiB2YWx1ZT0i5a6L5L2TLTE4MDMwLDE0LGZhbHNlLGZhbHNlLHRydWUiLz4NCgkJPHVpZm9udCBuYW1lPSJGT05UX1BSRVNFTlRFUk5BTUUiIHZhbHVlPSLlrovkvZMtMTgwMzAsMTQsdHJ1ZSxmYWxzZSx0cnVlIi8+DQoJCTx1aWZvbnQgbmFtZT0iRk9OVF9QUkVTRU5URVJUSVRMRSIgdmFsdWU9IuWui+S9ky0xODAzMCwxMyxmYWxzZSxmYWxzZSx0cnVlIi8+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DQoJCTx1aWZvbnQgbmFtZT0iRk9OVF9NU0dCT1hfV0lOVElUTEUiIHZhbHVlPSLlrovkvZMtMTgwMzAsMTIsdHJ1ZSxmYWxzZSx0cnVlIi8+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DQoJCTx1aWZvbnQgbmFtZT0iRk9OVF9RVUlaUE9EX1FVRVNUSU9OX1NDT1JFIiB2YWx1ZT0i5a6L5L2TLTE4MDMwLDEwLGZhbHNlLGZhbHNlLHRydWUiLz4NCgkJPHVpZm9udCBuYW1lPSJGT05UX1FVSVpQT0RfUVVFU1RJT05fU0NPUkVfVkFMVUUiIHZhbHVlPSLlrovkvZMtMTgwMzAsMTAsdHJ1ZSxmYWxzZSx0cnVlIi8+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S9ky0xODAzMCwxMCxmYWxzZSxmYWxzZSx0cnVlIi8+DQoJCTx1aWZvbnQgbmFtZT0iRk9OVF9RVUlaUE9EX1FVSVpfUVVFU1RJT05fQVRURU1QVEVEX1ZBTFVFIiB2YWx1ZT0i5a6L5L2TLTE4MDMwLDEwLHRydWUsZmFsc2UsdHJ1ZSIvPg0KCQk8dWlmb250IG5hbWU9IkZPTlRfUVVJWlBPRF9RVUlaX1NDT1JFX1RBRyIgdmFsdWU9IuWui+S9ky0xODAzMCwxMix0cnVlLGZhbHNlLHRydWUiLz4NCgkJPHVpZm9udCBuYW1lPSJGT05UX1FVSVpQT0RfUVVJWl9TQ09SRSIgdmFsdWU9IuWui+S9ky0xODAzMCwxMCxmYWxzZSxmYWxzZSx0cnVlIi8+DQoJCTx1aWZvbnQgbmFtZT0iRk9OVF9RVUlaUE9EX1FVSVpfU0NPUkVfVkFMVUUiIHZhbHVlPSLlrovkvZMtMTgwMzAsMTAsdHJ1ZSxmYWxzZSx0cnVlIi8+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S9ky0xODAzMCwxMCxmYWxzZSxmYWxzZSx0cnVlIi8+DQoJCTx1aWZvbnQgbmFtZT0iRk9OVF9RVUlaUE9EX1FVSVpfUEFTU1NDT1JFX1ZBTFVFIiB2YWx1ZT0i5a6L5L2TLTE4MDMwLDEwLHRydWUsZmFsc2UsdHJ1ZSIvPg0KCQk8IS0tIHVpdGV4dCAtLT4NCgkJPCEtLSBzdWJzdGl0dXRpb246ICVuID09IHNsaWRlIG51bWJlciAtLT4NCgkJPHVpdGV4dCBuYW1lPSJVTk5BTUVEU0xJREVUSVRMRSIgdmFsdWU9IuW5u+eBr+eJhyAlbiIvPg0KCQk8IS0tIHN1YnN0aXR1dGlvbjogJW4gPT0gc2xpZGUgbnVtYmVyIC0tPg0KCQk8IS0tIHN1YnN0aXR1dGlvbjogJXQgPT0gdG90YWwgc2xpZGUgY291bnQgLS0+DQoJCTx1aXRleHQgbmFtZT0iU0NSVUJCQVJTVEFUVVNfU0xJREVJTkZPIiB2YWx1ZT0i5bm754Gv54mHICVuIC8gJXQgfCAiLz4NCgkJPHVpdGV4dCBuYW1lPSJTQ1JVQkJBUlNUQVRVU19TVE9QUEVEIiB2YWx1ZT0i5bey5YGc5q2iIi8+DQoJCTx1aXRleHQgbmFtZT0iU0NSVUJCQVJTVEFUVVNfUExBWUlORyIgdmFsdWU9Iuato+WcqOaSreaUviIvPg0KCQk8dWl0ZXh0IG5hbWU9IlNDUlVCQkFSU1RBVFVTX05PQVVESU8iIHZhbHVlPSLml6Dpn7PpopEiLz4NCgkJPHVpdGV4dCBuYW1lPSJTQ1JVQkJBUlNUQVRVU19WSURQTEFZSU5HIiB2YWx1ZT0i6KeG6aKR5pKt5pS+Ii8+DQoJCTx1aXRleHQgbmFtZT0iU0NSVUJCQVJTVEFUVVNfTE9BRElORyIgdmFsdWU9Iuato+WcqOi9veWFpSIvPg0KCQk8dWl0ZXh0IG5hbWU9IlNDUlVCQkFSU1RBVFVTX0JVRkZFUklORyIgdmFsdWU9Iuato+WcqOi/m+ihjOe8k+WGsuWkhOeQhiIvPg0KCQk8dWl0ZXh0IG5hbWU9IlNDUlVCQkFSU1RBVFVTX1FVRVNUSU9OIiB2YWx1ZT0i5Zue562U6Zeu6aKYIi8+DQoJCTx1aXRleHQgbmFtZT0iU0NSVUJCQVJTVEFUVVNfUkVWSUVXUVVJWiIgdmFsdWU9Iuato+WcqOWuoemYhea1i+mqjCIvPg0KCQk8IS0tIHN1YnN0aXR1dGlvbjogJW0gPT0gbWludXRlcyByZW1haW5pbmcgLS0+DQoJCTwhLS0gc3Vic3RpdHV0aW9uOiAlcyA9PSBzZWNvbmRzIHJlbWFpbmluZyAtLT4NCgkJPHVpdGV4dCBuYW1lPSJFTEFQU0VEIiB2YWx1ZT0i5Ymp5L2ZICVtIOWIhumSnyAlcyDnp5IiLz4NCgkJPHVpdGV4dCBuYW1lPSJOT1RGT1VORCIgdmFsdWU9IuacquaJvuWIsOS7u+S9leWGheWuuSIvPg0KCQk8dWl0ZXh0IG5hbWU9IkFUVEFDSE1FTlRTIiB2YWx1ZT0i6ZmE5Lu2Ii8+DQoJCTwhLS0gc3Vic3RpdHV0aW9uOiAlcCA9PSBjdXJyZW50IHNwZWFrZXIncyB0aXRsZSAtLT4NCgkJPHVpdGV4dCBuYW1lPSJCSU9XSU5fVElUTEUiIHZhbHVlPSLkuKrkurrnroDku4s6ICVwIi8+DQoJCTx1aXRleHQgbmFtZT0iQklPQlROX1RJVExFIiB2YWx1ZT0i5Liq5Lq6566A5LuLIi8+DQoJCTx1aXRleHQgbmFtZT0iRElWSURFUkJUTl9USVRMRSIgdmFsdWU9InwiLz4NCgkJPHVpdGV4dCBuYW1lPSJDT05UQUNUQlROX1RJVExFIiB2YWx1ZT0i6IGU57O75pa55byPIi8+DQoJCTx1aXRleHQgbmFtZT0iVEFCX1FVSVoiIHZhbHVlPSLmtYvpqowiLz4NCgkJPHVpdGV4dCBuYW1lPSJUQUJfT1VUTElORSIgdmFsdWU9IuWkp+e6siIvPg0KCQk8dWl0ZXh0IG5hbWU9IlRBQl9USFVNQiIgdmFsdWU9Iue8qeeVpeWbviIvPg0KCQk8dWl0ZXh0IG5hbWU9IlRBQl9OT1RFUyIgdmFsdWU9IuWkh+azqCIvPg0KCQk8dWl0ZXh0IG5hbWU9IlRBQl9TRUFSQ0giIHZhbHVlPSLmkJzntKIiLz4NCgkJPHVpdGV4dCBuYW1lPSJTTElERV9IRUFESU5HIiB2YWx1ZT0i5bm754Gv54mH5qCH6aKYIi8+DQoJCTx1aXRleHQgbmFtZT0iRFVSQVRJT05fSEVBRElORyIgdmFsdWU9IuaMgee7reaXtumXtCIvPg0KCQk8dWl0ZXh0IG5hbWU9IlNFQVJDSF9IRUFESU5HIiB2YWx1ZT0i5pCc57Si5paH5pysOiIvPg0KCQk8dWl0ZXh0IG5hbWU9IlRIVU1CX0hFQURJTkciIHZhbHVlPSLlubvnga/niYciLz4NCgkJPHVpdGV4dCBuYW1lPSJUSFVNQl9JTkZPIiB2YWx1ZT0i5bm754Gv54mH5qCH6aKYL+aMgee7reaXtumXtCIvPg0KCQk8dWl0ZXh0IG5hbWU9IkFUVEFDSE5BTUVfSEVBRElORyIgdmFsdWU9IuaWh+S7tuWQjSIvPg0KCQk8dWl0ZXh0IG5hbWU9IkFUVEFDSFNJWkVfSEVBRElORyIgdmFsdWU9IuWkp+WwjyIvPg0KCQk8dWl0ZXh0IG5hbWU9IlNMSURFX05PVEVTIiB2YWx1ZT0i5bm754Gv54mH5aSH5rOo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8L2NvbmZpZ3VyYXRpb24+DQo="/>
  <p:tag name="MMPROD_UIDATA" val="&lt;database version=&quot;7.0&quot;&gt;&lt;object type=&quot;1&quot; unique_id=&quot;10001&quot;&gt;&lt;property id=&quot;20141&quot; value=&quot;Test&quot;/&gt;&lt;property id=&quot;20144&quot; value=&quot;0&quot;/&gt;&lt;property id=&quot;20146&quot; value=&quot;0&quot;/&gt;&lt;property id=&quot;20147&quot; value=&quot;0&quot;/&gt;&lt;property id=&quot;20148&quot; value=&quot;0&quot;/&gt;&lt;property id=&quot;20180&quot; value=&quot;1&quot;/&gt;&lt;property id=&quot;20181&quot; value=&quot;1祡䘌໴챐ຸᄸ&quot;/&gt;&lt;property id=&quot;20182&quot; value=&quot;0&quot;/&gt;&lt;property id=&quot;20183&quot; value=&quot;1&quot;/&gt;&lt;property id=&quot;20184&quot; value=&quot;7&quot;/&gt;&lt;property id=&quot;20191&quot; value=&quot;McGill&quot;/&gt;&lt;property id=&quot;20192&quot; value=&quot;https://connect.mcgill.ca&quot;/&gt;&lt;property id=&quot;20193&quot; value=&quot;0&quot;/&gt;&lt;property id=&quot;20224&quot; value=&quot;C:\Users\jremil3.CAMPUS\Desktop\Untitled&quot;/&gt;&lt;property id=&quot;20226&quot; value=&quot;C:\Users\jremil3.CAMPUS\Documents\Test.pptx&quot;/&gt;&lt;property id=&quot;20250&quot; value=&quot;0&quot;/&gt;&lt;property id=&quot;20251&quot; value=&quot;0&quot;/&gt;&lt;property id=&quot;20259&quot; value=&quot;0&quot;/&gt;&lt;object type=&quot;8&quot; unique_id=&quot;10002&quot;&gt;&lt;/object&gt;&lt;object type=&quot;2&quot; unique_id=&quot;10003&quot;&gt;&lt;object type=&quot;3&quot; unique_id=&quot;10004&quot;&gt;&lt;property id=&quot;20148&quot; value=&quot;5&quot;/&gt;&lt;property id=&quot;20300&quot; value=&quot;Slide 1&quot;/&gt;&lt;property id=&quot;20302&quot; value=&quot;1&quot;/&gt;&lt;property id=&quot;20303&quot; value=&quot;-1&quot;/&gt;&lt;property id=&quot;20307&quot; value=&quot;256&quot;/&gt;&lt;property id=&quot;20309&quot; value=&quot;-1&quot;/&gt;&lt;/object&gt;&lt;/object&gt;&lt;object type=&quot;4&quot; unique_id=&quot;10282&quot;&gt;&lt;/object&gt;&lt;object type=&quot;10&quot; unique_id=&quot;10313&quot;&gt;&lt;object type=&quot;11&quot; unique_id=&quot;10314&quot;&gt;&lt;property id=&quot;20180&quot; value=&quot;1&quot;/&gt;&lt;property id=&quot;20181&quot; value=&quot;1祡䘌໴챐ຸᄸ&quot;/&gt;&lt;property id=&quot;20182&quot; value=&quot;0&quot;/&gt;&lt;property id=&quot;20183&quot; value=&quot;1&quot;/&gt;&lt;/object&gt;&lt;object type=&quot;12&quot; unique_id=&quot;10315&quot;&gt;&lt;/object&gt;&lt;/object&gt;&lt;/object&gt;&lt;/database&gt;"/>
  <p:tag name="SECTOMILLISECCONVERTED" val="1"/>
  <p:tag name="ARTICULATE_DESIGN_ID_3_BODY SLIDES" val="KxQTgtwD"/>
  <p:tag name="ARTICULATE_DESIGN_ID_SCS_INSTRUCTOR_TEMPLATE_FINAL_11JUL12" val="WjYDd5jC"/>
  <p:tag name="ARTICULATE_DESIGN_ID_2_COURSE INTRODUCTION SECTION SLIDES" val="2oyRvmTz"/>
  <p:tag name="ARTICULATE_DESIGN_ID_6_END SLIDE" val="e5N5rkiO"/>
  <p:tag name="ARTICULATE_DESIGN_ID_5_SUMMARY SLIDES" val="0yFMtatE"/>
  <p:tag name="ARTICULATE_DESIGN_ID_4_ACTIVITY SLIDES" val="3IO17py5"/>
  <p:tag name="ARTICULATE_SLIDE_COUNT"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3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CS_Instructor_Template_JAN-2016_01.potx" id="{B171CE54-E0B3-48DE-B5A6-CB6B870F1157}" vid="{F7B45810-D9B3-47F4-BC11-88D54CF40A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879ED8B4619441B91687DCDA02DA39" ma:contentTypeVersion="4" ma:contentTypeDescription="Create a new document." ma:contentTypeScope="" ma:versionID="e9f6abe488ccb30ede1a22ac04af6b8b">
  <xsd:schema xmlns:xsd="http://www.w3.org/2001/XMLSchema" xmlns:xs="http://www.w3.org/2001/XMLSchema" xmlns:p="http://schemas.microsoft.com/office/2006/metadata/properties" xmlns:ns2="21d99a6e-e1bc-4d91-b097-03191ed450e9" targetNamespace="http://schemas.microsoft.com/office/2006/metadata/properties" ma:root="true" ma:fieldsID="3456e5b705d00c9872288845cb9a19d4" ns2:_="">
    <xsd:import namespace="21d99a6e-e1bc-4d91-b097-03191ed450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d99a6e-e1bc-4d91-b097-03191ed450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C04534-A83D-479B-A773-C2FB7E41A064}">
  <ds:schemaRefs>
    <ds:schemaRef ds:uri="http://purl.org/dc/dcmitype/"/>
    <ds:schemaRef ds:uri="http://schemas.microsoft.com/office/infopath/2007/PartnerControls"/>
    <ds:schemaRef ds:uri="dedabe45-036a-435e-993e-705e5b96e450"/>
    <ds:schemaRef ds:uri="bb4e6460-2876-4d3d-92e1-67f1bf6a2c5e"/>
    <ds:schemaRef ds:uri="http://schemas.openxmlformats.org/package/2006/metadata/core-properties"/>
    <ds:schemaRef ds:uri="http://schemas.microsoft.com/office/2006/documentManagement/types"/>
    <ds:schemaRef ds:uri="http://purl.org/dc/term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22938BC-15D2-4F3C-8017-5EDF4C4326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d99a6e-e1bc-4d91-b097-03191ed450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E3EF9B-59AC-447C-85F7-757DD6B349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SCS_Instructor_Template_JAN-2016_final (002)</Template>
  <TotalTime>5145</TotalTime>
  <Words>1253</Words>
  <Application>Microsoft Macintosh PowerPoint</Application>
  <PresentationFormat>Widescreen</PresentationFormat>
  <Paragraphs>261</Paragraphs>
  <Slides>48</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SimSun</vt:lpstr>
      <vt:lpstr>Arial</vt:lpstr>
      <vt:lpstr>Britannic Bold</vt:lpstr>
      <vt:lpstr>Calibri</vt:lpstr>
      <vt:lpstr>LiberationSerif</vt:lpstr>
      <vt:lpstr>Tahoma</vt:lpstr>
      <vt:lpstr>Times New Roman</vt:lpstr>
      <vt:lpstr>Wingdings</vt:lpstr>
      <vt:lpstr>3_Body Slides</vt:lpstr>
      <vt:lpstr>Information System Security CMIS 422 War on Networks Module 7   Mona Taghavi</vt:lpstr>
      <vt:lpstr>Session Overview</vt:lpstr>
      <vt:lpstr>Wireline communication channel</vt:lpstr>
      <vt:lpstr>Wireline communication channel</vt:lpstr>
      <vt:lpstr>Communication Media Vulnerability</vt:lpstr>
      <vt:lpstr>PowerPoint Presentation</vt:lpstr>
      <vt:lpstr>Communication Media Vulnerability</vt:lpstr>
      <vt:lpstr>Background</vt:lpstr>
      <vt:lpstr>Background</vt:lpstr>
      <vt:lpstr>PowerPoint Presentation</vt:lpstr>
      <vt:lpstr>PowerPoint Presentation</vt:lpstr>
      <vt:lpstr>PowerPoint Presentation</vt:lpstr>
      <vt:lpstr>PowerPoint Presentation</vt:lpstr>
      <vt:lpstr>Background</vt:lpstr>
      <vt:lpstr>OSI Layers</vt:lpstr>
      <vt:lpstr>OSI Layers</vt:lpstr>
      <vt:lpstr>OSI Layers</vt:lpstr>
      <vt:lpstr>OSI Layers</vt:lpstr>
      <vt:lpstr>OSI Layers</vt:lpstr>
      <vt:lpstr>OSI Layers</vt:lpstr>
      <vt:lpstr>OSI Layers</vt:lpstr>
      <vt:lpstr>Threats to Network Communications</vt:lpstr>
      <vt:lpstr>Security Perimeters</vt:lpstr>
      <vt:lpstr>What Makes a Network Vulnerable to Interception?</vt:lpstr>
      <vt:lpstr>Unknown Perimeter</vt:lpstr>
      <vt:lpstr>Unknown Path</vt:lpstr>
      <vt:lpstr>Modification and Fabrication</vt:lpstr>
      <vt:lpstr>Modification and Fabrication</vt:lpstr>
      <vt:lpstr>Sources of Data Corruption</vt:lpstr>
      <vt:lpstr>Modification and Fabrication</vt:lpstr>
      <vt:lpstr>Modification and Fabrication</vt:lpstr>
      <vt:lpstr>Modification and Fabrication</vt:lpstr>
      <vt:lpstr>Modification and Fabrication</vt:lpstr>
      <vt:lpstr>Simple Replay Attack</vt:lpstr>
      <vt:lpstr>Interruption: Loss of Service</vt:lpstr>
      <vt:lpstr>Port Scanning</vt:lpstr>
      <vt:lpstr>Wireless Communication </vt:lpstr>
      <vt:lpstr>Wireless Communication </vt:lpstr>
      <vt:lpstr>WiFi Frame</vt:lpstr>
      <vt:lpstr>Management Frames</vt:lpstr>
      <vt:lpstr>Vulnerabilities in wireless networks</vt:lpstr>
      <vt:lpstr>Failed Countermeasure: WEP</vt:lpstr>
      <vt:lpstr>How WEP Works</vt:lpstr>
      <vt:lpstr>WEP Weaknesses</vt:lpstr>
      <vt:lpstr>WEP Weaknesses (cont.)</vt:lpstr>
      <vt:lpstr>WEP Weaknesses (cont.)</vt:lpstr>
      <vt:lpstr>WPA (WiFi Protected Access)</vt:lpstr>
      <vt:lpstr>Session Summary</vt:lpstr>
    </vt:vector>
  </TitlesOfParts>
  <Company>McGill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Denise Quildon, Ms.</dc:creator>
  <cp:lastModifiedBy>Milad Taghavi</cp:lastModifiedBy>
  <cp:revision>66</cp:revision>
  <dcterms:created xsi:type="dcterms:W3CDTF">2016-01-22T14:51:00Z</dcterms:created>
  <dcterms:modified xsi:type="dcterms:W3CDTF">2024-10-15T01:00:42Z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0x01010059879ED8B4619441B91687DCDA02DA39</vt:lpwstr>
  </property>
  <property fmtid="{D5CDD505-2E9C-101B-9397-08002B2CF9AE}" pid="3" name="_dlc_DocIdItemGuid">
    <vt:lpwstr>7854b057-4ebf-435b-8657-63acaf55ccdc</vt:lpwstr>
  </property>
  <property fmtid="{D5CDD505-2E9C-101B-9397-08002B2CF9AE}" pid="4" name="ArticulateGUID">
    <vt:lpwstr>A7BECAEB-F12F-46DD-80CA-4A5D3808AE7C</vt:lpwstr>
  </property>
  <property fmtid="{D5CDD505-2E9C-101B-9397-08002B2CF9AE}" pid="5" name="ArticulatePath">
    <vt:lpwstr>CPD_Template_2019</vt:lpwstr>
  </property>
  <property fmtid="{D5CDD505-2E9C-101B-9397-08002B2CF9AE}" pid="6" name="xd_Signature">
    <vt:bool>false</vt:bool>
  </property>
  <property fmtid="{D5CDD505-2E9C-101B-9397-08002B2CF9AE}" pid="7" name="xd_ProgID">
    <vt:lpwstr/>
  </property>
  <property fmtid="{D5CDD505-2E9C-101B-9397-08002B2CF9AE}" pid="8" name="TemplateUrl">
    <vt:lpwstr/>
  </property>
  <property fmtid="{D5CDD505-2E9C-101B-9397-08002B2CF9AE}" pid="9" name="ComplianceAssetId">
    <vt:lpwstr/>
  </property>
</Properties>
</file>